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88"/>
  </p:notesMasterIdLst>
  <p:sldIdLst>
    <p:sldId id="2925" r:id="rId3"/>
    <p:sldId id="305" r:id="rId4"/>
    <p:sldId id="369" r:id="rId5"/>
    <p:sldId id="263" r:id="rId6"/>
    <p:sldId id="264" r:id="rId7"/>
    <p:sldId id="265" r:id="rId8"/>
    <p:sldId id="260" r:id="rId9"/>
    <p:sldId id="288" r:id="rId10"/>
    <p:sldId id="289" r:id="rId11"/>
    <p:sldId id="2916" r:id="rId12"/>
    <p:sldId id="268" r:id="rId13"/>
    <p:sldId id="2919" r:id="rId14"/>
    <p:sldId id="350" r:id="rId15"/>
    <p:sldId id="351" r:id="rId16"/>
    <p:sldId id="352" r:id="rId17"/>
    <p:sldId id="353" r:id="rId18"/>
    <p:sldId id="331" r:id="rId19"/>
    <p:sldId id="330" r:id="rId20"/>
    <p:sldId id="402" r:id="rId21"/>
    <p:sldId id="270" r:id="rId22"/>
    <p:sldId id="271" r:id="rId23"/>
    <p:sldId id="313" r:id="rId24"/>
    <p:sldId id="314" r:id="rId25"/>
    <p:sldId id="316" r:id="rId26"/>
    <p:sldId id="317" r:id="rId27"/>
    <p:sldId id="321" r:id="rId28"/>
    <p:sldId id="320" r:id="rId29"/>
    <p:sldId id="325" r:id="rId30"/>
    <p:sldId id="323" r:id="rId31"/>
    <p:sldId id="2920" r:id="rId32"/>
    <p:sldId id="2921" r:id="rId33"/>
    <p:sldId id="2926" r:id="rId34"/>
    <p:sldId id="355" r:id="rId35"/>
    <p:sldId id="332" r:id="rId36"/>
    <p:sldId id="333" r:id="rId37"/>
    <p:sldId id="354" r:id="rId38"/>
    <p:sldId id="2924" r:id="rId39"/>
    <p:sldId id="334" r:id="rId40"/>
    <p:sldId id="335" r:id="rId41"/>
    <p:sldId id="348" r:id="rId42"/>
    <p:sldId id="2922" r:id="rId43"/>
    <p:sldId id="364" r:id="rId44"/>
    <p:sldId id="365" r:id="rId45"/>
    <p:sldId id="366" r:id="rId46"/>
    <p:sldId id="367" r:id="rId47"/>
    <p:sldId id="2917" r:id="rId48"/>
    <p:sldId id="283" r:id="rId49"/>
    <p:sldId id="285" r:id="rId50"/>
    <p:sldId id="2923" r:id="rId51"/>
    <p:sldId id="286" r:id="rId52"/>
    <p:sldId id="345" r:id="rId53"/>
    <p:sldId id="347" r:id="rId54"/>
    <p:sldId id="326" r:id="rId55"/>
    <p:sldId id="358" r:id="rId56"/>
    <p:sldId id="359" r:id="rId57"/>
    <p:sldId id="346" r:id="rId58"/>
    <p:sldId id="276" r:id="rId59"/>
    <p:sldId id="277" r:id="rId60"/>
    <p:sldId id="336" r:id="rId61"/>
    <p:sldId id="338" r:id="rId62"/>
    <p:sldId id="339" r:id="rId63"/>
    <p:sldId id="340" r:id="rId64"/>
    <p:sldId id="341" r:id="rId65"/>
    <p:sldId id="342" r:id="rId66"/>
    <p:sldId id="343" r:id="rId67"/>
    <p:sldId id="281" r:id="rId68"/>
    <p:sldId id="356" r:id="rId69"/>
    <p:sldId id="291" r:id="rId70"/>
    <p:sldId id="292" r:id="rId71"/>
    <p:sldId id="293" r:id="rId72"/>
    <p:sldId id="294" r:id="rId73"/>
    <p:sldId id="295" r:id="rId74"/>
    <p:sldId id="296" r:id="rId75"/>
    <p:sldId id="360" r:id="rId76"/>
    <p:sldId id="297" r:id="rId77"/>
    <p:sldId id="361" r:id="rId78"/>
    <p:sldId id="298" r:id="rId79"/>
    <p:sldId id="300" r:id="rId80"/>
    <p:sldId id="301" r:id="rId81"/>
    <p:sldId id="302" r:id="rId82"/>
    <p:sldId id="310" r:id="rId83"/>
    <p:sldId id="303" r:id="rId84"/>
    <p:sldId id="312" r:id="rId85"/>
    <p:sldId id="306" r:id="rId86"/>
    <p:sldId id="308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00CC"/>
    <a:srgbClr val="000099"/>
    <a:srgbClr val="000000"/>
    <a:srgbClr val="000066"/>
    <a:srgbClr val="F59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cap="none" spc="2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rgbClr val="00B050"/>
                </a:solidFill>
              </a:rPr>
              <a:t>Degree of Effectiveness of agro met forecast Baseline VS Midline </a:t>
            </a:r>
          </a:p>
        </c:rich>
      </c:tx>
      <c:layout>
        <c:manualLayout>
          <c:xMode val="edge"/>
          <c:yMode val="edge"/>
          <c:x val="8.8518897061314925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498970036152888"/>
          <c:y val="0.14347826086956519"/>
          <c:w val="0.73974864253079475"/>
          <c:h val="0.6657416735951484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Sheet1!$N$384</c:f>
              <c:strCache>
                <c:ptCount val="1"/>
                <c:pt idx="0">
                  <c:v>% in  Baseline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Sheet1!$L$385:$L$389</c:f>
              <c:strCache>
                <c:ptCount val="5"/>
                <c:pt idx="0">
                  <c:v>Not effective at all</c:v>
                </c:pt>
                <c:pt idx="1">
                  <c:v>Not effective </c:v>
                </c:pt>
                <c:pt idx="2">
                  <c:v>Undecided</c:v>
                </c:pt>
                <c:pt idx="3">
                  <c:v>Effective </c:v>
                </c:pt>
                <c:pt idx="4">
                  <c:v>Very effective </c:v>
                </c:pt>
              </c:strCache>
            </c:strRef>
          </c:cat>
          <c:val>
            <c:numRef>
              <c:f>Sheet1!$N$385:$N$389</c:f>
              <c:numCache>
                <c:formatCode>0.00%</c:formatCode>
                <c:ptCount val="5"/>
                <c:pt idx="0">
                  <c:v>0.91369999999999996</c:v>
                </c:pt>
                <c:pt idx="1">
                  <c:v>6.8599999999999994E-2</c:v>
                </c:pt>
                <c:pt idx="3">
                  <c:v>1.0800000000000001E-2</c:v>
                </c:pt>
                <c:pt idx="4">
                  <c:v>6.8999999999999999E-3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3-4F42-B83E-12471CC0899D}"/>
            </c:ext>
          </c:extLst>
        </c:ser>
        <c:ser>
          <c:idx val="1"/>
          <c:order val="1"/>
          <c:tx>
            <c:strRef>
              <c:f>Sheet1!$P$384</c:f>
              <c:strCache>
                <c:ptCount val="1"/>
                <c:pt idx="0">
                  <c:v>% in Midline</c:v>
                </c:pt>
              </c:strCache>
            </c:strRef>
          </c:tx>
          <c:spPr>
            <a:solidFill>
              <a:srgbClr val="CCCC00"/>
            </a:soli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Sheet1!$L$385:$L$389</c:f>
              <c:strCache>
                <c:ptCount val="5"/>
                <c:pt idx="0">
                  <c:v>Not effective at all</c:v>
                </c:pt>
                <c:pt idx="1">
                  <c:v>Not effective </c:v>
                </c:pt>
                <c:pt idx="2">
                  <c:v>Undecided</c:v>
                </c:pt>
                <c:pt idx="3">
                  <c:v>Effective </c:v>
                </c:pt>
                <c:pt idx="4">
                  <c:v>Very effective </c:v>
                </c:pt>
              </c:strCache>
            </c:strRef>
          </c:cat>
          <c:val>
            <c:numRef>
              <c:f>Sheet1!$P$385:$P$389</c:f>
              <c:numCache>
                <c:formatCode>0.00%</c:formatCode>
                <c:ptCount val="5"/>
                <c:pt idx="0">
                  <c:v>2.8125000000000001E-2</c:v>
                </c:pt>
                <c:pt idx="1">
                  <c:v>1.53125E-2</c:v>
                </c:pt>
                <c:pt idx="2">
                  <c:v>2.8750000000000001E-2</c:v>
                </c:pt>
                <c:pt idx="3">
                  <c:v>0.74906249999999996</c:v>
                </c:pt>
                <c:pt idx="4">
                  <c:v>0.17874999999999999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E3-4F42-B83E-12471CC089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8685952"/>
        <c:axId val="128687488"/>
        <c:axId val="0"/>
      </c:bar3DChart>
      <c:catAx>
        <c:axId val="128685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687488"/>
        <c:crosses val="autoZero"/>
        <c:auto val="1"/>
        <c:lblAlgn val="ctr"/>
        <c:lblOffset val="100"/>
        <c:noMultiLvlLbl val="0"/>
      </c:catAx>
      <c:valAx>
        <c:axId val="128687488"/>
        <c:scaling>
          <c:orientation val="minMax"/>
        </c:scaling>
        <c:delete val="0"/>
        <c:axPos val="b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68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C6AC8-5E90-429B-BE6C-8CE06737DC3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F62DD-F8F0-47C4-ABA1-8BB666DA5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9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6CA37-952E-42CC-87CA-D714F7DD183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DB738-E0D1-3B4C-983E-39B257ACD129}" type="slidenum">
              <a:rPr lang="x-none" smtClean="0"/>
              <a:t>62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050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16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9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283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967573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5"/>
          <p:cNvSpPr txBox="1">
            <a:spLocks noGrp="1"/>
          </p:cNvSpPr>
          <p:nvPr>
            <p:ph type="sldNum" idx="10"/>
          </p:nvPr>
        </p:nvSpPr>
        <p:spPr>
          <a:xfrm>
            <a:off x="11408835" y="6332538"/>
            <a:ext cx="732367" cy="52546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 sz="2000">
                <a:solidFill>
                  <a:prstClr val="white"/>
                </a:solidFill>
                <a:cs typeface="Arial" charset="0"/>
              </a:defRPr>
            </a:lvl1pPr>
          </a:lstStyle>
          <a:p>
            <a:pPr>
              <a:defRPr/>
            </a:pPr>
            <a:fld id="{B2DF417F-222A-4779-932C-235146EECDAE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6086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C712-94A2-4FE1-B4D1-58574D10E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B53D3-C554-42EE-80F7-0F9007E23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138B9-B5CF-4006-B385-1FC120E0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0E9EA-B032-441E-8392-52EF120E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62B50-3568-4508-99E3-2642F948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145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D394-4FAD-47AD-8474-7B02D4A4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6426D-24E1-43E7-B636-C380982D0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27C2F-CE89-4D33-9DC7-426A3FF8A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9469-79FC-40E5-86C6-38F6B2B62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2F953-673E-493E-9D26-0CDD7019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016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817C-0A9E-4B3E-A1F6-735FA7AC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4E0E0-582A-4ED7-A5A6-7DE2060B8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D88E8-C59B-485B-A531-F3D9AF47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9CF90-F3C3-4FAA-93D9-EA597B53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D76D-C549-44ED-B799-E624637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102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BB9E2-AB28-4EAF-8BC0-5D2A2C77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9A9BC-328B-4876-AD5B-3CDE95364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E3C64-1892-4C67-9FA7-936B963EC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F5EB9-7AA6-445D-A305-6281763C3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76201-EA6B-44ED-9E71-8E88BC32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CB10A-1EB0-4A51-93D6-A936FFAA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780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36A73-39C0-40B5-985E-C3CF5B27B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DA8F0-D6EB-4014-AF99-758F68C5C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C2D07-569D-4711-9440-FB79EB342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0919-D2C0-4CD0-897D-3ACDD86C4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957E5-87EA-45E1-9EEC-EB49CF5726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8FCFCB-08BA-43B0-A01E-A29AD655F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A759C-C7B2-456D-AEE8-BD4B5397F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9C1C1C-E824-4602-B0D7-696865D9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300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238CC-DBA6-4002-BFE1-24AC9FCD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241C74-DB14-46F1-8A41-EE33833E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C42D9-F7E2-4234-8ADC-E546D031A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D3A2C-C9BA-4C13-9E00-0FAC887B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525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209A6-ACB2-472D-8B43-D49AC3F1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D7D7AA-6E83-4292-B147-AE780A84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28B08-168B-41B7-9031-4D268251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85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7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8BDE7-8BA2-4435-9D06-2A97F80A3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2C181-9631-494B-B6B8-302BB08B5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076E8-4E53-4107-813D-05BBA3603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262BE-F550-4C76-B9FD-2F7E974E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F4BC3-C99C-40A4-9DCD-F249623E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731E6-D2B8-4CD3-9764-B2D14B1A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518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6174-EE95-49C2-A144-45CF55910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BF7E2F-F7D1-4663-B01E-88D838852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3E188-2300-4996-AED5-36556EB9D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9C798-564C-46E6-A75A-E23670F8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AD04C-26FF-46BB-ADA1-5CAAAD54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97176-E50F-47CA-9D58-9287D8AA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898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8132-28B2-4323-BA30-92BEC251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19290-78A0-47A2-A48D-292598BCD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C0837-BD06-464B-9D9B-997F95E87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0F5DD-3397-4A37-AFCB-99EC0A5B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29CD8-3C4B-430F-99F6-604A3990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353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949F6-8B6A-4F18-9236-D8EC2EE0F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C12E8-48F9-44BF-A176-E876C7E61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B3D6E-5651-441A-99DE-A99FE94BA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9AC21-D7CA-40FF-9766-730E95A3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B3251-E811-4C01-B912-9F5644D2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81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448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8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4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4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4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1081759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BA229F1-083B-4C8F-8513-8582410EFF4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822C392-EB9C-4680-AE49-890FE861DD0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297EA785-5136-40C8-8CCF-BE45B3A95456}"/>
              </a:ext>
            </a:extLst>
          </p:cNvPr>
          <p:cNvSpPr txBox="1">
            <a:spLocks/>
          </p:cNvSpPr>
          <p:nvPr userDrawn="1"/>
        </p:nvSpPr>
        <p:spPr>
          <a:xfrm>
            <a:off x="657638" y="122556"/>
            <a:ext cx="10876723" cy="1056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109A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Agro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09A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-Meteorological Information Systems Development Project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09A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09A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Department of Agricultural Extension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09A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109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Khamarbari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09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Farmgate, Dhaka-1215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131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131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131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131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06372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D1E25-4D5D-4828-A423-1D1C13DA969C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8" y="212104"/>
            <a:ext cx="929640" cy="96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কৃষি-সম্প্রসারণ-অধিদপ্তরের-অনুমোদিত-নতুন-মনোগ্রাম-(logo)">
            <a:extLst>
              <a:ext uri="{FF2B5EF4-FFF2-40B4-BE49-F238E27FC236}">
                <a16:creationId xmlns:a16="http://schemas.microsoft.com/office/drawing/2014/main" id="{905FCAAF-38D7-4EFA-A419-D2FC16B2B19F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721" y="211878"/>
            <a:ext cx="929640" cy="96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DD8576-97FA-4A7C-A4C4-D3ADC7DFB44A}"/>
              </a:ext>
            </a:extLst>
          </p:cNvPr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77" y="5870161"/>
            <a:ext cx="1189608" cy="865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39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F5BD2-D7B4-4A2B-B084-A3D6B0E4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28EF3-678C-443D-AC3A-EE8731B84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80751-5ECE-4E76-A99A-B3EA0267A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23380-205F-496F-B8F4-1D125C063F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CBB28-BD16-45A1-8EE1-5B0BD5218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E5A82-C21C-4500-85D7-AAA0EDCE5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70195-F06C-4CF7-9D6A-FB83E23B8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7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mis.gov.bd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PowerPoint_Slide1.sldx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bamis.gov.bd/page/training-manual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9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mis.gov.bd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kamalmoa@gmail.com" TargetMode="External"/><Relationship Id="rId2" Type="http://schemas.openxmlformats.org/officeDocument/2006/relationships/hyperlink" Target="mailto:pdamisdp@dae.gov.bd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ADA12-5464-4840-BFAD-EBC8F4F74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59" y="572460"/>
            <a:ext cx="10662081" cy="54710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3600" b="1" dirty="0">
              <a:solidFill>
                <a:srgbClr val="00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 err="1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en-US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r>
              <a:rPr lang="en-US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পদ্ধতি</a:t>
            </a:r>
            <a:r>
              <a:rPr lang="en-US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সংক্রান্ত</a:t>
            </a:r>
            <a:r>
              <a:rPr lang="en-US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এসএএও</a:t>
            </a:r>
            <a:r>
              <a:rPr lang="en-US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প্রশিক্ষণ</a:t>
            </a:r>
            <a:endParaRPr lang="en-US" sz="3600" b="1" dirty="0">
              <a:solidFill>
                <a:srgbClr val="00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ctr"/>
            <a:endParaRPr lang="en-US" sz="1800" b="1" dirty="0">
              <a:solidFill>
                <a:srgbClr val="FF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ৃ</a:t>
            </a:r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ষ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পদ্ধতি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উন্নতকরণ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endParaRPr lang="en-US" sz="28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সম্প্রসারণ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অধিদপ্তর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মন্ত্রণালয়</a:t>
            </a:r>
            <a:endParaRPr lang="en-US" sz="11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endParaRPr lang="en-US" sz="11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endParaRPr lang="en-US" sz="11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endParaRPr lang="bn-IN" sz="11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r>
              <a:rPr lang="en-US" sz="2800" b="1" dirty="0" err="1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উপস্থাপনায়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ড. </a:t>
            </a:r>
            <a:r>
              <a:rPr lang="en-US" sz="2800" b="1" dirty="0" err="1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মো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শাহ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কামাল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খান</a:t>
            </a:r>
            <a:endParaRPr lang="en-US" sz="2800" b="1" dirty="0">
              <a:solidFill>
                <a:srgbClr val="7030A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bn-IN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bn-IN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bn-IN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bn-IN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bn-IN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</a:t>
            </a:r>
            <a:r>
              <a:rPr lang="bn-IN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</a:t>
            </a:r>
            <a:r>
              <a:rPr lang="bn-IN" sz="2800" b="1" dirty="0">
                <a:solidFill>
                  <a:srgbClr val="7030A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endParaRPr lang="en-US" sz="2400" b="1" dirty="0">
              <a:solidFill>
                <a:srgbClr val="7030A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7" name="Picture 8" descr="F:\Administration\Development\AEO Gabtoli sir\New folder\en-gases-liquids-fluid-mechanics-drag-hemispherical-cup-anemometer.gif">
            <a:extLst>
              <a:ext uri="{FF2B5EF4-FFF2-40B4-BE49-F238E27FC236}">
                <a16:creationId xmlns:a16="http://schemas.microsoft.com/office/drawing/2014/main" id="{BEC077E1-4B93-4A81-8D2C-6CD9F3283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51" y="2734321"/>
            <a:ext cx="2788313" cy="397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7130D-2755-4013-8EFE-8832914B8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2734321"/>
            <a:ext cx="3036163" cy="39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51D63E-C3DF-4203-A637-DDA4A54F3E21}"/>
              </a:ext>
            </a:extLst>
          </p:cNvPr>
          <p:cNvSpPr txBox="1">
            <a:spLocks/>
          </p:cNvSpPr>
          <p:nvPr/>
        </p:nvSpPr>
        <p:spPr>
          <a:xfrm>
            <a:off x="261283" y="985421"/>
            <a:ext cx="11299371" cy="683581"/>
          </a:xfrm>
          <a:prstGeom prst="rect">
            <a:avLst/>
          </a:prstGeom>
        </p:spPr>
        <p:txBody>
          <a:bodyPr vert="horz" lIns="91425" tIns="91425" rIns="91425" bIns="91425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ts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algn="ctr"/>
            <a:r>
              <a:rPr lang="en-US" sz="4000" b="1" dirty="0" err="1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বিস্তার</a:t>
            </a:r>
            <a:r>
              <a:rPr lang="en-US" sz="40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/</a:t>
            </a:r>
            <a:r>
              <a:rPr lang="en-US" sz="4000" b="1" dirty="0" err="1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সম্প্রসারণ</a:t>
            </a:r>
            <a:r>
              <a:rPr lang="en-US" sz="40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পদ্ধতি</a:t>
            </a:r>
            <a:r>
              <a:rPr lang="en-US" sz="40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endParaRPr lang="en-GB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0A075D3-238F-4669-A832-1DD72091CF1F}"/>
              </a:ext>
            </a:extLst>
          </p:cNvPr>
          <p:cNvSpPr txBox="1">
            <a:spLocks/>
          </p:cNvSpPr>
          <p:nvPr/>
        </p:nvSpPr>
        <p:spPr>
          <a:xfrm>
            <a:off x="261283" y="1392980"/>
            <a:ext cx="11505460" cy="5178490"/>
          </a:xfrm>
          <a:prstGeom prst="rect">
            <a:avLst/>
          </a:prstGeom>
        </p:spPr>
        <p:txBody>
          <a:bodyPr vert="horz" lIns="91425" tIns="91425" rIns="91425" bIns="91425" rtlCol="0">
            <a:no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বামিস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ওয়েব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পোর্টাল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b="1" dirty="0">
                <a:solidFill>
                  <a:srgbClr val="000099"/>
                </a:solidFill>
                <a:ea typeface="Calibri" panose="020F0502020204030204" pitchFamily="34" charset="0"/>
                <a:cs typeface="Nikosh" panose="02000000000000000000" pitchFamily="2" charset="0"/>
              </a:rPr>
              <a:t>(</a:t>
            </a:r>
            <a:r>
              <a:rPr lang="en-US" b="1" dirty="0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</a:rPr>
              <a:t>bamis.gov.bd</a:t>
            </a:r>
            <a:r>
              <a:rPr lang="bn-IN" b="1" dirty="0">
                <a:solidFill>
                  <a:srgbClr val="000099"/>
                </a:solidFill>
                <a:ea typeface="Calibri" panose="020F0502020204030204" pitchFamily="34" charset="0"/>
                <a:cs typeface="Nikosh" panose="02000000000000000000" pitchFamily="2" charset="0"/>
              </a:rPr>
              <a:t>)</a:t>
            </a:r>
            <a:r>
              <a:rPr lang="en-US" b="1" dirty="0">
                <a:solidFill>
                  <a:srgbClr val="000099"/>
                </a:solidFill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এবং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বামিস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এ্যাপ</a:t>
            </a:r>
            <a:r>
              <a:rPr lang="en-US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 </a:t>
            </a:r>
            <a:endParaRPr lang="bn-IN" b="1" dirty="0">
              <a:solidFill>
                <a:srgbClr val="000099"/>
              </a:solidFill>
              <a:latin typeface="Nikosh" pitchFamily="2" charset="0"/>
              <a:cs typeface="Nikosh" pitchFamily="2" charset="0"/>
            </a:endParaRPr>
          </a:p>
          <a:p>
            <a:pPr marL="320040" lvl="1" indent="0">
              <a:buNone/>
            </a:pPr>
            <a:r>
              <a:rPr lang="en-US" sz="20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দেশে-বিদেশে</a:t>
            </a:r>
            <a:r>
              <a:rPr lang="en-US" sz="20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দিন</a:t>
            </a:r>
            <a:r>
              <a:rPr lang="en-US" sz="20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দিন</a:t>
            </a:r>
            <a:r>
              <a:rPr lang="en-US" sz="20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জনপ্রিয়তা</a:t>
            </a:r>
            <a:r>
              <a:rPr lang="en-US" sz="20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বাড়ছে</a:t>
            </a:r>
            <a:r>
              <a:rPr lang="en-US" sz="20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; </a:t>
            </a:r>
            <a:r>
              <a:rPr lang="en-US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UOW, CARE-WB,: Agromet Service Unit open, revisit/organogram revision of DAE, upgradation of portal &amp; HUB/CONTROL ROOM, capacity building; UOC, ‍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CIMMYT, IRI, APDC, RIMES</a:t>
            </a:r>
            <a:r>
              <a:rPr lang="en-US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জাতীয়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বুলেটিন</a:t>
            </a:r>
            <a:endParaRPr lang="en-US" sz="2400" b="1" dirty="0">
              <a:solidFill>
                <a:srgbClr val="000099"/>
              </a:solidFill>
              <a:latin typeface="Nikosh" pitchFamily="2" charset="0"/>
              <a:cs typeface="Nikosh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জেলা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বুলেটিন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endParaRPr lang="en-US" sz="2400" b="1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বিশেষ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বুলেটিন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endParaRPr lang="en-US" b="1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টেক্সট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ম্যাসেজ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/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ক্ষুদে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বার্তা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/</a:t>
            </a:r>
            <a:r>
              <a:rPr lang="en-US" sz="1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SMS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[</a:t>
            </a:r>
            <a:r>
              <a:rPr lang="bn-IN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১৫০০০ কৃষক গ্রুপ থেকে ৩০০০০ কুষক প্রতিনিধি</a:t>
            </a:r>
            <a:r>
              <a:rPr lang="en-US" b="1" dirty="0">
                <a:solidFill>
                  <a:srgbClr val="FF0000"/>
                </a:solidFill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ভয়েস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ম্যাসেজ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(</a:t>
            </a:r>
            <a:r>
              <a:rPr lang="bn-IN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রাইমস ও সৌহার্দ্য এর সহযোগিতায়) </a:t>
            </a:r>
            <a:endParaRPr lang="en-US" sz="2400" b="1" dirty="0">
              <a:solidFill>
                <a:srgbClr val="000099"/>
              </a:solidFill>
              <a:latin typeface="Nikosh" pitchFamily="2" charset="0"/>
              <a:cs typeface="Nikosh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ইমেইল</a:t>
            </a:r>
            <a:endParaRPr lang="en-US" sz="2400" b="1" dirty="0">
              <a:solidFill>
                <a:srgbClr val="000099"/>
              </a:solidFill>
              <a:latin typeface="Nikosh" pitchFamily="2" charset="0"/>
              <a:cs typeface="Nikosh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ফেসবুক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গ্রুপ</a:t>
            </a:r>
            <a:endParaRPr lang="bn-IN" sz="2400" b="1" dirty="0">
              <a:solidFill>
                <a:srgbClr val="000099"/>
              </a:solidFill>
              <a:latin typeface="Nikosh" pitchFamily="2" charset="0"/>
              <a:cs typeface="Nikosh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প্রশিক্ষণ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>
                <a:solidFill>
                  <a:srgbClr val="000099"/>
                </a:solidFill>
              </a:rPr>
              <a:t>-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কৃষক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এসএএও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,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ডিএই’র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ক্যাডার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এবং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সংশ্লিষ্ট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অন্যান্য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অফিসারগণ</a:t>
            </a:r>
            <a:endParaRPr lang="en-US" b="1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কর্মশালা 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(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জাতীয়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ও অ</a:t>
            </a:r>
            <a:r>
              <a:rPr lang="bn-IN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ঞ্চল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পর্যায়ে</a:t>
            </a:r>
            <a:r>
              <a:rPr lang="en-US" sz="2400" b="1" dirty="0">
                <a:solidFill>
                  <a:srgbClr val="000099"/>
                </a:solidFill>
              </a:rPr>
              <a:t>)</a:t>
            </a:r>
            <a:endParaRPr lang="en-US" b="1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তথ্য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যোগাযোগ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সামগ্রী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(IEC)</a:t>
            </a:r>
            <a:endParaRPr lang="en-US" b="1" dirty="0">
              <a:solidFill>
                <a:srgbClr val="000099"/>
              </a:solidFill>
              <a:latin typeface="Nikosh" pitchFamily="2" charset="0"/>
              <a:cs typeface="Nikosh" pitchFamily="2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98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E7308C-E7A3-4D4C-8A6B-A012D0394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791070"/>
            <a:ext cx="5166805" cy="42601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D56A62-55AB-4BDA-9A2F-DC4C8B16F087}"/>
              </a:ext>
            </a:extLst>
          </p:cNvPr>
          <p:cNvSpPr/>
          <p:nvPr/>
        </p:nvSpPr>
        <p:spPr>
          <a:xfrm>
            <a:off x="213064" y="5051267"/>
            <a:ext cx="57518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সচিব</a:t>
            </a:r>
            <a:r>
              <a:rPr lang="bn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,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মন্ত্রণালয়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বিগত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২৬-০৬-২০১৯ </a:t>
            </a:r>
            <a:r>
              <a:rPr lang="en-US" sz="20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খ্রি</a:t>
            </a:r>
            <a:r>
              <a:rPr lang="en-US" sz="20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তারিখে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সম্প্রসারণ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অধিদপ্তর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ও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 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ং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শ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ষ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ষ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ঠ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ৃ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উপস্থিতিতে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ৃ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ষ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োর্টাল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 </a:t>
            </a:r>
            <a:r>
              <a:rPr lang="en-GB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www.bamis.gov.bd</a:t>
            </a:r>
            <a:r>
              <a:rPr lang="en-GB" sz="20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)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উদ্বোধন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করেন</a:t>
            </a:r>
            <a:r>
              <a:rPr lang="en-US" sz="2000" b="1" dirty="0">
                <a:solidFill>
                  <a:prstClr val="black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92BD8E-8ED0-416C-9E35-BCAF2AA89416}"/>
              </a:ext>
            </a:extLst>
          </p:cNvPr>
          <p:cNvSpPr txBox="1"/>
          <p:nvPr/>
        </p:nvSpPr>
        <p:spPr>
          <a:xfrm>
            <a:off x="6816240" y="6397432"/>
            <a:ext cx="506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 </a:t>
            </a:r>
            <a:r>
              <a:rPr lang="en-US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পর্যন্ত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ৃ</a:t>
            </a:r>
            <a:r>
              <a:rPr lang="as-IN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ষ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 </a:t>
            </a:r>
            <a:r>
              <a:rPr lang="en-US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োর্টাল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মোট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পরিদর্শন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৭</a:t>
            </a:r>
            <a:r>
              <a:rPr lang="as-IN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৮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৭</a:t>
            </a:r>
            <a:r>
              <a:rPr lang="as-IN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৩</a:t>
            </a:r>
            <a:r>
              <a:rPr lang="en-US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৭</a:t>
            </a:r>
            <a:r>
              <a:rPr lang="as-IN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৫</a:t>
            </a:r>
            <a:endParaRPr lang="en-US" b="1" dirty="0">
              <a:solidFill>
                <a:srgbClr val="0000CC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FA058-FFEE-4723-BABB-7DC69889F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833" y="791070"/>
            <a:ext cx="5492620" cy="3025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1E542F-685F-4894-BC1D-64CA177F582A}"/>
              </a:ext>
            </a:extLst>
          </p:cNvPr>
          <p:cNvSpPr txBox="1"/>
          <p:nvPr/>
        </p:nvSpPr>
        <p:spPr>
          <a:xfrm>
            <a:off x="2201662" y="91236"/>
            <a:ext cx="82473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বামিস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ওয়েব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পোর্টাল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2800" b="1" dirty="0">
                <a:solidFill>
                  <a:srgbClr val="000099"/>
                </a:solidFill>
                <a:ea typeface="Calibri" panose="020F0502020204030204" pitchFamily="34" charset="0"/>
                <a:cs typeface="Nikosh" panose="02000000000000000000" pitchFamily="2" charset="0"/>
              </a:rPr>
              <a:t>(</a:t>
            </a:r>
            <a:r>
              <a:rPr lang="en-US" sz="2800" b="1" dirty="0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</a:rPr>
              <a:t>bamis.gov.bd</a:t>
            </a:r>
            <a:r>
              <a:rPr lang="bn-IN" sz="2800" b="1" dirty="0">
                <a:solidFill>
                  <a:srgbClr val="000099"/>
                </a:solidFill>
                <a:ea typeface="Calibri" panose="020F0502020204030204" pitchFamily="34" charset="0"/>
                <a:cs typeface="Nikosh" panose="02000000000000000000" pitchFamily="2" charset="0"/>
              </a:rPr>
              <a:t>)</a:t>
            </a:r>
            <a:r>
              <a:rPr lang="en-US" sz="2800" dirty="0">
                <a:solidFill>
                  <a:srgbClr val="000099"/>
                </a:solidFill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এবং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বামিস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 </a:t>
            </a: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এ্যাপ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 </a:t>
            </a:r>
            <a:endParaRPr lang="bn-IN" sz="2800" b="1" dirty="0">
              <a:solidFill>
                <a:srgbClr val="000099"/>
              </a:solidFill>
              <a:latin typeface="Nikosh" pitchFamily="2" charset="0"/>
              <a:cs typeface="Nikosh" pitchFamily="2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1F4AB0-B08E-4C5A-9ECF-9E490DA4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196" y="3932811"/>
            <a:ext cx="5391257" cy="24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61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121807-D126-4E6A-A967-6F8BF2E19292}"/>
              </a:ext>
            </a:extLst>
          </p:cNvPr>
          <p:cNvSpPr txBox="1"/>
          <p:nvPr/>
        </p:nvSpPr>
        <p:spPr>
          <a:xfrm>
            <a:off x="1500326" y="2492501"/>
            <a:ext cx="897532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0040" lvl="1" indent="0">
              <a:buNone/>
            </a:pP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দেশে-বিদেশে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দিন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দিন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জনপ্রিয়তা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বাড়ছে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; </a:t>
            </a:r>
          </a:p>
          <a:p>
            <a:pPr marL="320040" lvl="1" indent="0">
              <a:buNone/>
            </a:pP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UOW, CARE-WB,: Agromet Service Unit open, organogram revision of DAE, upgradation of portal &amp; HUB/CONTROL ROOM, capacity building; UOC, ‍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CIMMYT, IRI, APDC, RIMES</a:t>
            </a:r>
            <a:r>
              <a:rPr lang="en-US" sz="24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9BA67-B94A-4F73-9FF2-84A8C4DDAFBE}"/>
              </a:ext>
            </a:extLst>
          </p:cNvPr>
          <p:cNvSpPr txBox="1"/>
          <p:nvPr/>
        </p:nvSpPr>
        <p:spPr>
          <a:xfrm>
            <a:off x="1642369" y="1225118"/>
            <a:ext cx="8416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বামিস</a:t>
            </a:r>
            <a:r>
              <a:rPr lang="en-US" sz="3200" b="1" dirty="0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ওয়েব</a:t>
            </a:r>
            <a:r>
              <a:rPr lang="en-US" sz="3200" b="1" dirty="0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পোর্টাল</a:t>
            </a:r>
            <a:r>
              <a:rPr lang="en-US" sz="3200" b="1" dirty="0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200" b="1" dirty="0">
                <a:solidFill>
                  <a:srgbClr val="CC0099"/>
                </a:solidFill>
                <a:ea typeface="Calibri" panose="020F0502020204030204" pitchFamily="34" charset="0"/>
                <a:cs typeface="Nikosh" panose="02000000000000000000" pitchFamily="2" charset="0"/>
              </a:rPr>
              <a:t>(</a:t>
            </a:r>
            <a:r>
              <a:rPr lang="en-US" sz="3200" b="1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</a:rPr>
              <a:t>bamis.gov.bd</a:t>
            </a:r>
            <a:r>
              <a:rPr lang="bn-IN" sz="3200" b="1" dirty="0">
                <a:solidFill>
                  <a:srgbClr val="CC0099"/>
                </a:solidFill>
                <a:ea typeface="Calibri" panose="020F0502020204030204" pitchFamily="34" charset="0"/>
                <a:cs typeface="Nikosh" panose="02000000000000000000" pitchFamily="2" charset="0"/>
              </a:rPr>
              <a:t>)</a:t>
            </a:r>
            <a:r>
              <a:rPr lang="en-US" sz="3200" dirty="0">
                <a:solidFill>
                  <a:srgbClr val="CC0099"/>
                </a:solidFill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এবং</a:t>
            </a:r>
            <a:r>
              <a:rPr lang="en-US" sz="3200" b="1" dirty="0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বামিস</a:t>
            </a:r>
            <a:r>
              <a:rPr lang="en-US" sz="3200" b="1" dirty="0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  </a:t>
            </a:r>
            <a:r>
              <a:rPr lang="en-US" sz="3200" b="1" dirty="0" err="1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এ্যাপ</a:t>
            </a:r>
            <a:r>
              <a:rPr lang="en-US" sz="3200" b="1" dirty="0">
                <a:solidFill>
                  <a:srgbClr val="CC0099"/>
                </a:solidFill>
                <a:latin typeface="Nikosh" pitchFamily="2" charset="0"/>
                <a:cs typeface="Nikosh" pitchFamily="2" charset="0"/>
              </a:rPr>
              <a:t>  </a:t>
            </a:r>
            <a:endParaRPr lang="bn-IN" sz="3200" b="1" dirty="0">
              <a:solidFill>
                <a:srgbClr val="CC0099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34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4B0DEF-5245-4ACA-9841-CE6BDE23A0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47" y="924522"/>
            <a:ext cx="3237723" cy="52825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0F6E36-E419-4160-A188-A654EA5D87DB}"/>
              </a:ext>
            </a:extLst>
          </p:cNvPr>
          <p:cNvSpPr txBox="1"/>
          <p:nvPr/>
        </p:nvSpPr>
        <p:spPr>
          <a:xfrm>
            <a:off x="1534332" y="3010810"/>
            <a:ext cx="278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>
                <a:solidFill>
                  <a:srgbClr val="CC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বামিস মোবাইল অ্যাপ</a:t>
            </a:r>
            <a:endParaRPr lang="en-US" sz="28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77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5DDA91-BFB3-4BE8-A4A4-F6D6DF5A613A}"/>
              </a:ext>
            </a:extLst>
          </p:cNvPr>
          <p:cNvSpPr/>
          <p:nvPr/>
        </p:nvSpPr>
        <p:spPr>
          <a:xfrm>
            <a:off x="577599" y="2106844"/>
            <a:ext cx="519102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2">
              <a:lnSpc>
                <a:spcPct val="80000"/>
              </a:lnSpc>
              <a:buClr>
                <a:schemeClr val="hlink"/>
              </a:buClr>
              <a:buSzPct val="65000"/>
            </a:pPr>
            <a:r>
              <a:rPr lang="bn-IN" sz="3200" b="1" dirty="0">
                <a:solidFill>
                  <a:srgbClr val="C00000"/>
                </a:solidFill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মাঠ পর্যায়ের কর্মকর্তাদের জন্য</a:t>
            </a:r>
          </a:p>
          <a:p>
            <a:pPr defTabSz="1088232">
              <a:lnSpc>
                <a:spcPct val="80000"/>
              </a:lnSpc>
              <a:buClr>
                <a:schemeClr val="hlink"/>
              </a:buClr>
              <a:buSzPct val="65000"/>
            </a:pPr>
            <a:r>
              <a:rPr lang="en-US" sz="3200" b="1" i="1" dirty="0">
                <a:ea typeface="Open Sans" pitchFamily="34" charset="0"/>
                <a:cs typeface="Open Sans" pitchFamily="34" charset="0"/>
              </a:rPr>
              <a:t> </a:t>
            </a:r>
          </a:p>
          <a:p>
            <a:pPr marL="342900" indent="-342900" defTabSz="1088232">
              <a:lnSpc>
                <a:spcPct val="80000"/>
              </a:lnSpc>
              <a:buClr>
                <a:schemeClr val="hlink"/>
              </a:buClr>
              <a:buSzPct val="65000"/>
              <a:buFont typeface="Wingdings" panose="05000000000000000000" pitchFamily="2" charset="2"/>
              <a:buChar char="§"/>
            </a:pPr>
            <a:r>
              <a:rPr lang="bn-IN" sz="32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আবহাওয়া ও জলবায়ুর চরম অবস্থার প্রতিবেদন</a:t>
            </a:r>
            <a:r>
              <a:rPr lang="en-US" sz="32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 </a:t>
            </a:r>
          </a:p>
          <a:p>
            <a:pPr marL="342900" indent="-342900" defTabSz="1088232">
              <a:lnSpc>
                <a:spcPct val="80000"/>
              </a:lnSpc>
              <a:buClr>
                <a:schemeClr val="hlink"/>
              </a:buClr>
              <a:buSzPct val="65000"/>
              <a:buFont typeface="Wingdings" panose="05000000000000000000" pitchFamily="2" charset="2"/>
              <a:buChar char="§"/>
            </a:pPr>
            <a:r>
              <a:rPr lang="bn-IN" sz="32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প্রশিক্ষণ, সচেতনতা বৃদ্ধি, পরিবীক্ষণ ও প্রচারমূলক কার্যক্রম</a:t>
            </a:r>
          </a:p>
          <a:p>
            <a:pPr marL="342900" indent="-342900" defTabSz="1088232">
              <a:lnSpc>
                <a:spcPct val="80000"/>
              </a:lnSpc>
              <a:buClr>
                <a:schemeClr val="hlink"/>
              </a:buClr>
              <a:buSzPct val="65000"/>
              <a:buFont typeface="Wingdings" panose="05000000000000000000" pitchFamily="2" charset="2"/>
              <a:buChar char="§"/>
            </a:pPr>
            <a:r>
              <a:rPr lang="bn-IN" sz="32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প্রতিক্রিয়া ও পরামর্শ</a:t>
            </a:r>
          </a:p>
          <a:p>
            <a:pPr marL="342900" indent="-342900" defTabSz="1088232">
              <a:lnSpc>
                <a:spcPct val="80000"/>
              </a:lnSpc>
              <a:buClr>
                <a:schemeClr val="hlink"/>
              </a:buClr>
              <a:buSzPct val="65000"/>
              <a:buFont typeface="Wingdings" panose="05000000000000000000" pitchFamily="2" charset="2"/>
              <a:buChar char="§"/>
            </a:pPr>
            <a:r>
              <a:rPr lang="bn-IN" sz="32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সাধারণ তথ্যাদি</a:t>
            </a:r>
          </a:p>
          <a:p>
            <a:pPr marL="342900" indent="-342900" defTabSz="1088232">
              <a:lnSpc>
                <a:spcPct val="80000"/>
              </a:lnSpc>
              <a:buClr>
                <a:schemeClr val="hlink"/>
              </a:buClr>
              <a:buSzPct val="65000"/>
              <a:buFont typeface="Wingdings" panose="05000000000000000000" pitchFamily="2" charset="2"/>
              <a:buChar char="§"/>
            </a:pPr>
            <a:r>
              <a:rPr lang="bn-IN" sz="32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আবহাওয়ার পূর্বাভাস</a:t>
            </a:r>
            <a:endParaRPr lang="en-US" sz="3200" b="1" dirty="0">
              <a:latin typeface="Nikosh" panose="02000000000000000000" pitchFamily="2" charset="0"/>
              <a:ea typeface="Open Sans" pitchFamily="34" charset="0"/>
              <a:cs typeface="Nikosh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5A271-4402-4FAF-9BC7-0D61A4FCA653}"/>
              </a:ext>
            </a:extLst>
          </p:cNvPr>
          <p:cNvSpPr/>
          <p:nvPr/>
        </p:nvSpPr>
        <p:spPr>
          <a:xfrm>
            <a:off x="1136682" y="1262868"/>
            <a:ext cx="3613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মোবাইল অ্যাপ এ রয়েছে</a:t>
            </a:r>
            <a:endParaRPr lang="en-US" sz="3600" b="1" dirty="0">
              <a:solidFill>
                <a:srgbClr val="00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DE881-B51D-4604-A511-2C2E03BB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017" y="1084881"/>
            <a:ext cx="5118194" cy="56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2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E4DDB-21E2-4D12-B6E1-9F66D8FE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61" y="1286358"/>
            <a:ext cx="4997964" cy="54255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FBF384-15DB-4737-A4D8-A039229CDAE6}"/>
              </a:ext>
            </a:extLst>
          </p:cNvPr>
          <p:cNvSpPr/>
          <p:nvPr/>
        </p:nvSpPr>
        <p:spPr>
          <a:xfrm>
            <a:off x="336036" y="2151901"/>
            <a:ext cx="628670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কৃষকের জন্য</a:t>
            </a:r>
            <a:endParaRPr lang="en-US" sz="36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*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 ক্ষুদে বার্তা প্রদান ও প্রতিক্রিয়া জানা</a:t>
            </a:r>
            <a:endParaRPr lang="en-US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*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 অডিও মেসেজ প্রদান ও প্রতিক্রিয়া জানা</a:t>
            </a:r>
            <a:endParaRPr lang="en-US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*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 নোটিফিকেশন প্রদান ও প্রতিক্রিয়া জানা</a:t>
            </a:r>
            <a:endParaRPr lang="en-US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*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 প্রতিকূল আবহাওয়ার তথ্য প্রদান ও প্রতিক্রিয়া জানা</a:t>
            </a:r>
            <a:endParaRPr lang="en-US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*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 শস্য ব্যবস্থাপনার তথ্য প্রদান ও প্রতিক্রিয়া জানা </a:t>
            </a:r>
            <a:endParaRPr lang="en-US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*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 আবহাওয়ার পূর্বাভাস প্রদান</a:t>
            </a:r>
            <a:endParaRPr lang="en-US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BDBF25-A5E2-4E30-9269-7175F5F10B19}"/>
              </a:ext>
            </a:extLst>
          </p:cNvPr>
          <p:cNvSpPr/>
          <p:nvPr/>
        </p:nvSpPr>
        <p:spPr>
          <a:xfrm>
            <a:off x="336036" y="1397501"/>
            <a:ext cx="3613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মোবাইল অ্যাপ এ রয়েছে</a:t>
            </a:r>
            <a:endParaRPr lang="en-US" sz="3600" b="1" dirty="0">
              <a:solidFill>
                <a:srgbClr val="00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99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C9A581-5525-4A22-9F6A-5041E747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512" y="1123627"/>
            <a:ext cx="5288517" cy="5590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FC9014-587B-4466-AB07-0873BC054806}"/>
              </a:ext>
            </a:extLst>
          </p:cNvPr>
          <p:cNvSpPr/>
          <p:nvPr/>
        </p:nvSpPr>
        <p:spPr>
          <a:xfrm>
            <a:off x="417633" y="2510287"/>
            <a:ext cx="600092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2">
              <a:lnSpc>
                <a:spcPct val="80000"/>
              </a:lnSpc>
              <a:buClr>
                <a:schemeClr val="hlink"/>
              </a:buClr>
              <a:buSzPct val="65000"/>
            </a:pPr>
            <a:r>
              <a:rPr lang="bn-IN" sz="3200" b="1" dirty="0">
                <a:solidFill>
                  <a:srgbClr val="C00000"/>
                </a:solidFill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সোশাল নেটওয়ার্কিং মডিউল</a:t>
            </a:r>
          </a:p>
          <a:p>
            <a:pPr defTabSz="1088232">
              <a:lnSpc>
                <a:spcPct val="80000"/>
              </a:lnSpc>
              <a:buClr>
                <a:schemeClr val="hlink"/>
              </a:buClr>
              <a:buSzPct val="65000"/>
            </a:pPr>
            <a:endParaRPr lang="bn-IN" sz="3200" b="1" i="1" dirty="0">
              <a:solidFill>
                <a:schemeClr val="accent6">
                  <a:lumMod val="60000"/>
                  <a:lumOff val="40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defTabSz="1088232">
              <a:lnSpc>
                <a:spcPct val="80000"/>
              </a:lnSpc>
              <a:buClr>
                <a:schemeClr val="hlink"/>
              </a:buClr>
              <a:buSzPct val="65000"/>
            </a:pPr>
            <a:r>
              <a:rPr lang="bn-IN" sz="32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এর </a:t>
            </a:r>
            <a:r>
              <a:rPr lang="en-US" sz="3200" b="1" dirty="0" err="1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মাধ্যমে</a:t>
            </a:r>
            <a:r>
              <a:rPr lang="bn-IN" sz="32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 ফেসবুক, ফ্লিকার, টুইটার, লিংক্ড ইন, ইউটিউবসহ অন্যান্য সামাজিক যোগাযোগ মাধ্যমে যুক্ত হওয়া যায়</a:t>
            </a:r>
            <a:r>
              <a:rPr lang="en-US" sz="32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।</a:t>
            </a:r>
            <a:endParaRPr lang="bn-IN" sz="3200" b="1" dirty="0">
              <a:latin typeface="Nikosh" panose="02000000000000000000" pitchFamily="2" charset="0"/>
              <a:ea typeface="Open Sans" pitchFamily="34" charset="0"/>
              <a:cs typeface="Nikosh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191A5D-382F-49FC-8E16-36F593FD18F2}"/>
              </a:ext>
            </a:extLst>
          </p:cNvPr>
          <p:cNvSpPr/>
          <p:nvPr/>
        </p:nvSpPr>
        <p:spPr>
          <a:xfrm>
            <a:off x="506287" y="1642291"/>
            <a:ext cx="3613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মোবাইল অ্যাপ এ রয়েছে</a:t>
            </a:r>
            <a:endParaRPr lang="en-US" sz="36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6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FF48DD-EEC5-4BFE-974A-A6133648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551" y="1255363"/>
            <a:ext cx="8170657" cy="55225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654829-01D5-4983-819F-0F85FB0D310A}"/>
              </a:ext>
            </a:extLst>
          </p:cNvPr>
          <p:cNvSpPr/>
          <p:nvPr/>
        </p:nvSpPr>
        <p:spPr>
          <a:xfrm>
            <a:off x="537727" y="1336042"/>
            <a:ext cx="3383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32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মোবাইল অ্যাপ এর গঠনে রয়েছে</a:t>
            </a:r>
            <a:r>
              <a:rPr lang="en-US" sz="32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EB023-D50A-4FC2-8AEC-361A2C0CF759}"/>
              </a:ext>
            </a:extLst>
          </p:cNvPr>
          <p:cNvSpPr/>
          <p:nvPr/>
        </p:nvSpPr>
        <p:spPr>
          <a:xfrm>
            <a:off x="305288" y="2598701"/>
            <a:ext cx="3427725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2">
              <a:lnSpc>
                <a:spcPct val="80000"/>
              </a:lnSpc>
              <a:buClr>
                <a:schemeClr val="hlink"/>
              </a:buClr>
              <a:buSzPct val="65000"/>
            </a:pPr>
            <a:r>
              <a:rPr lang="bn-IN" sz="28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সার্ভিস ডেলিভারি প্ল্যাটফর্ম</a:t>
            </a:r>
            <a:r>
              <a:rPr lang="en-US" sz="2800" b="1" i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 </a:t>
            </a:r>
            <a:r>
              <a:rPr lang="en-US" sz="28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(SDP) </a:t>
            </a:r>
          </a:p>
          <a:p>
            <a:pPr defTabSz="1088232">
              <a:lnSpc>
                <a:spcPct val="80000"/>
              </a:lnSpc>
              <a:buClr>
                <a:schemeClr val="hlink"/>
              </a:buClr>
              <a:buSzPct val="65000"/>
            </a:pPr>
            <a:endParaRPr lang="en-US" sz="2800" b="1" i="1" dirty="0">
              <a:ea typeface="Open Sans" pitchFamily="34" charset="0"/>
              <a:cs typeface="Open Sans" pitchFamily="34" charset="0"/>
            </a:endParaRPr>
          </a:p>
          <a:p>
            <a:pPr marL="342900" indent="-342900" defTabSz="1088232">
              <a:lnSpc>
                <a:spcPct val="80000"/>
              </a:lnSpc>
              <a:buClr>
                <a:schemeClr val="hlink"/>
              </a:buClr>
              <a:buSzPct val="65000"/>
              <a:buFont typeface="Wingdings" panose="05000000000000000000" pitchFamily="2" charset="2"/>
              <a:buChar char="§"/>
            </a:pPr>
            <a:r>
              <a:rPr lang="bn-IN" sz="2800" b="1" dirty="0">
                <a:latin typeface="Nikosh" panose="02000000000000000000" pitchFamily="2" charset="0"/>
                <a:ea typeface="Open Sans" pitchFamily="34" charset="0"/>
                <a:cs typeface="Nikosh" panose="02000000000000000000" pitchFamily="2" charset="0"/>
              </a:rPr>
              <a:t>এর ফলে কৃষকদের কাছ থেকে প্রতিক্রিয়া  জানা যায় </a:t>
            </a:r>
            <a:endParaRPr lang="en-US" sz="2800" b="1" dirty="0">
              <a:latin typeface="Nikosh" panose="02000000000000000000" pitchFamily="2" charset="0"/>
              <a:ea typeface="Open Sans" pitchFamily="34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3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8797B-ECC8-4516-AEE0-7D3281A5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273" y="810705"/>
            <a:ext cx="9603115" cy="56560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CD80BD-703C-41A5-AE9D-6725AE9FC0B9}"/>
              </a:ext>
            </a:extLst>
          </p:cNvPr>
          <p:cNvSpPr/>
          <p:nvPr/>
        </p:nvSpPr>
        <p:spPr>
          <a:xfrm>
            <a:off x="1465660" y="487539"/>
            <a:ext cx="4328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মোবাইল অ্যাপ আর্কিটেকচার 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1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F867C-AADD-4BEC-AC6B-04E6EB55011E}"/>
              </a:ext>
            </a:extLst>
          </p:cNvPr>
          <p:cNvSpPr txBox="1"/>
          <p:nvPr/>
        </p:nvSpPr>
        <p:spPr>
          <a:xfrm>
            <a:off x="609604" y="96979"/>
            <a:ext cx="10931231" cy="1261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জাতীয় কৃষি আবহাওয়া পরামর্শ সেবা বুলেটিন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</a:t>
            </a:r>
            <a:r>
              <a:rPr lang="en-US" sz="24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জাতীয়</a:t>
            </a:r>
            <a:r>
              <a:rPr lang="en-US" sz="24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পর্যায়ে</a:t>
            </a:r>
            <a:r>
              <a:rPr lang="en-US" sz="24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সপ্তাহে</a:t>
            </a:r>
            <a:r>
              <a:rPr lang="en-US" sz="24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১ </a:t>
            </a:r>
            <a:r>
              <a:rPr lang="en-US" sz="24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বার</a:t>
            </a:r>
            <a:r>
              <a:rPr lang="en-US" sz="24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-</a:t>
            </a:r>
            <a:r>
              <a:rPr lang="en-US" sz="20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BMD, BWDB, BARI, BRRI, BJRI, BSRI, PIU, WB-Consultants, International and regional website information)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891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77676"/>
              </p:ext>
            </p:extLst>
          </p:nvPr>
        </p:nvGraphicFramePr>
        <p:xfrm>
          <a:off x="1648721" y="1358863"/>
          <a:ext cx="4059381" cy="5319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Slide" r:id="rId3" imgW="3386596" imgH="4788413" progId="PowerPoint.Slide.12">
                  <p:embed/>
                </p:oleObj>
              </mc:Choice>
              <mc:Fallback>
                <p:oleObj name="Slide" r:id="rId3" imgW="3386596" imgH="4788413" progId="PowerPoint.Slide.12">
                  <p:embed/>
                  <p:pic>
                    <p:nvPicPr>
                      <p:cNvPr id="3891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721" y="1358863"/>
                        <a:ext cx="4059381" cy="53190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04151"/>
              </p:ext>
            </p:extLst>
          </p:nvPr>
        </p:nvGraphicFramePr>
        <p:xfrm>
          <a:off x="6373114" y="1351967"/>
          <a:ext cx="4257312" cy="550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Slide" r:id="rId5" imgW="3300996" imgH="4666472" progId="PowerPoint.Slide.12">
                  <p:embed/>
                </p:oleObj>
              </mc:Choice>
              <mc:Fallback>
                <p:oleObj name="Slide" r:id="rId5" imgW="3300996" imgH="4666472" progId="PowerPoint.Slide.12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3114" y="1351967"/>
                        <a:ext cx="4257312" cy="5506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421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9123EE-A3E0-4905-9D12-CD242B95F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291" y="717775"/>
            <a:ext cx="8770571" cy="1560716"/>
          </a:xfrm>
        </p:spPr>
        <p:txBody>
          <a:bodyPr>
            <a:normAutofit/>
          </a:bodyPr>
          <a:lstStyle/>
          <a:p>
            <a:pPr algn="ctr"/>
            <a:br>
              <a:rPr lang="en-US" sz="2800" b="1" u="sng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sz="4000" b="1" u="sng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প্রকল্পের</a:t>
            </a:r>
            <a:r>
              <a:rPr lang="en-US" sz="4000" b="1" u="sng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u="sng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সংক্ষিপ্ত</a:t>
            </a:r>
            <a:r>
              <a:rPr lang="en-US" sz="4000" b="1" u="sng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u="sng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পরিচিতি</a:t>
            </a:r>
            <a:endParaRPr lang="en-GB" sz="2800" b="1" u="sng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414" y="1898542"/>
            <a:ext cx="11087907" cy="48129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en-US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প্রকল্পের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নাম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	: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পদ্ধতি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উন্নতকরণ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                                </a:t>
            </a:r>
            <a:r>
              <a:rPr lang="en-US" altLang="en-US" sz="8000" b="1" dirty="0">
                <a:solidFill>
                  <a:srgbClr val="CC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(Component-C of BWCSRP)</a:t>
            </a:r>
            <a:b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উদ্যোগী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মন্ত্রণালয়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: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মন্ত্রণালয়</a:t>
            </a:r>
            <a:b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স্ত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বায়নকারী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সংস্থা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: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সম্প্রসারণ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অধিদপ্তর</a:t>
            </a:r>
            <a:b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স্ত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বায়ন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মেয়াদ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	: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জুলাই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২০১৬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থেকে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জুন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২০২১ </a:t>
            </a:r>
          </a:p>
          <a:p>
            <a:pPr marL="0" indent="0">
              <a:buNone/>
            </a:pP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		</a:t>
            </a:r>
            <a:r>
              <a:rPr lang="en-US" altLang="en-US" sz="11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</a:t>
            </a:r>
            <a:r>
              <a:rPr lang="en-US" altLang="en-US" sz="11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আরডিপিপি</a:t>
            </a:r>
            <a:r>
              <a:rPr lang="en-US" altLang="en-US" sz="11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দাখিল</a:t>
            </a:r>
            <a:r>
              <a:rPr lang="en-US" altLang="en-US" sz="11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altLang="en-US" sz="11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r>
              <a:rPr lang="en-US" altLang="en-US" sz="11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; </a:t>
            </a:r>
            <a:r>
              <a:rPr lang="en-US" altLang="en-US" sz="11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অনুমোদিত</a:t>
            </a:r>
            <a:r>
              <a:rPr lang="en-US" altLang="en-US" sz="11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হলে</a:t>
            </a:r>
            <a:r>
              <a:rPr lang="en-US" altLang="en-US" sz="11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জুন</a:t>
            </a:r>
            <a:r>
              <a:rPr lang="en-US" altLang="en-US" sz="11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২০২৩)</a:t>
            </a:r>
            <a:br>
              <a:rPr lang="en-US" altLang="en-US" sz="11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অর্থায়ন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: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বিশ্ব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ব্যাংক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(World Bank)</a:t>
            </a:r>
            <a:b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ব্যয়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(ল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ষ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টাকায়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)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: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মোট ১১৯১৮.০৮</a:t>
            </a:r>
            <a:b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		  জিওবি ১৩০৪.৩৮</a:t>
            </a:r>
            <a:b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		  প্রকল্প সাহায্য ১০৬১৩.৭০</a:t>
            </a:r>
          </a:p>
          <a:p>
            <a:pPr marL="0" indent="0">
              <a:buNone/>
            </a:pP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এলাকা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	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         </a:t>
            </a:r>
            <a:r>
              <a:rPr lang="bn-IN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: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বাংলাদেশের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৬৪টি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জেলার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৪৮৭টি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৪০৫১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ইউনিয়ন</a:t>
            </a:r>
            <a:r>
              <a:rPr lang="en-US" altLang="en-US" sz="112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altLang="en-US" sz="11200" b="1" dirty="0" err="1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পরিষদ</a:t>
            </a:r>
            <a:endParaRPr lang="bn-IN" altLang="en-US" sz="11200" b="1" dirty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0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CD6BBE-C062-4852-B76E-4B857C170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53" y="372862"/>
            <a:ext cx="10741981" cy="6169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5FEFF4-F5E0-490A-9073-91F286504DA0}"/>
              </a:ext>
            </a:extLst>
          </p:cNvPr>
          <p:cNvSpPr txBox="1"/>
          <p:nvPr/>
        </p:nvSpPr>
        <p:spPr>
          <a:xfrm>
            <a:off x="310718" y="3513337"/>
            <a:ext cx="381183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জেলা কৃষি আবহাওয়া পরামর্শ সেবা বুলেটিন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জেলা</a:t>
            </a:r>
            <a:r>
              <a:rPr lang="en-US" sz="2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পর্যায়ে</a:t>
            </a:r>
            <a:r>
              <a:rPr lang="en-US" sz="2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সপ্তাহে</a:t>
            </a:r>
            <a:r>
              <a:rPr lang="en-US" sz="2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২ </a:t>
            </a:r>
            <a:r>
              <a:rPr lang="en-US" sz="2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বার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7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5D1FF-3CBD-46BD-8954-852B4F27E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49" y="319596"/>
            <a:ext cx="11398928" cy="6196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BA5B9-1E07-4C3E-871B-C36B62BA9375}"/>
              </a:ext>
            </a:extLst>
          </p:cNvPr>
          <p:cNvSpPr txBox="1"/>
          <p:nvPr/>
        </p:nvSpPr>
        <p:spPr>
          <a:xfrm>
            <a:off x="216023" y="3394701"/>
            <a:ext cx="325559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বিশেষ কৃষি আবহাওয়া বুলেটিন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প্রয়োজনীয়তা</a:t>
            </a:r>
            <a:r>
              <a:rPr lang="en-US" sz="2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অনুযায়ী</a:t>
            </a:r>
            <a:endParaRPr lang="en-US" sz="2800" b="1" dirty="0">
              <a:solidFill>
                <a:srgbClr val="0000CC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প্রাকৃতিক</a:t>
            </a:r>
            <a:r>
              <a:rPr lang="en-US" sz="2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SutonnyMJ" pitchFamily="2" charset="0"/>
                <a:cs typeface="Nikosh" panose="02000000000000000000" pitchFamily="2" charset="0"/>
              </a:rPr>
              <a:t>`~‡</a:t>
            </a:r>
            <a:r>
              <a:rPr lang="en-US" sz="2800" b="1" dirty="0" err="1">
                <a:solidFill>
                  <a:srgbClr val="0000CC"/>
                </a:solidFill>
                <a:latin typeface="SutonnyMJ" pitchFamily="2" charset="0"/>
                <a:cs typeface="Nikosh" panose="02000000000000000000" pitchFamily="2" charset="0"/>
              </a:rPr>
              <a:t>hv©M</a:t>
            </a:r>
            <a:endParaRPr lang="en-US" sz="2800" b="1" dirty="0">
              <a:solidFill>
                <a:srgbClr val="0000CC"/>
              </a:solidFill>
              <a:latin typeface="SutonnyMJ" pitchFamily="2" charset="0"/>
              <a:cs typeface="Nikosh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রোগ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ও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পোকামাকড়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ব্যবস্থাপনা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SutonnyMJ" pitchFamily="2" charset="0"/>
              <a:ea typeface="+mn-ea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17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31132-E6EB-42C9-A612-313CDD5D9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798" y="1232114"/>
            <a:ext cx="6837854" cy="2982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DF724-7707-4ACD-8764-F8BD34E2E351}"/>
              </a:ext>
            </a:extLst>
          </p:cNvPr>
          <p:cNvSpPr txBox="1"/>
          <p:nvPr/>
        </p:nvSpPr>
        <p:spPr>
          <a:xfrm>
            <a:off x="1130531" y="1232114"/>
            <a:ext cx="5344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বন্যা প্রবণ হাওর অঞ্চল</a:t>
            </a:r>
            <a:endParaRPr lang="en-US" sz="3200" b="1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666E8-EE1E-4C5C-B2C1-DAE49D165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521" y="1232113"/>
            <a:ext cx="4177495" cy="3092145"/>
          </a:xfrm>
          <a:prstGeom prst="rect">
            <a:avLst/>
          </a:prstGeom>
        </p:spPr>
      </p:pic>
      <p:pic>
        <p:nvPicPr>
          <p:cNvPr id="6" name="Picture 5" descr="Harvesting">
            <a:extLst>
              <a:ext uri="{FF2B5EF4-FFF2-40B4-BE49-F238E27FC236}">
                <a16:creationId xmlns:a16="http://schemas.microsoft.com/office/drawing/2014/main" id="{DACD6D5B-D5D4-4FA1-B71B-FE2CCDCC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46" y="4324258"/>
            <a:ext cx="3666755" cy="245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arvesting">
            <a:extLst>
              <a:ext uri="{FF2B5EF4-FFF2-40B4-BE49-F238E27FC236}">
                <a16:creationId xmlns:a16="http://schemas.microsoft.com/office/drawing/2014/main" id="{011C3211-C6D6-4F32-A86F-DD5C48C9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21" y="4363267"/>
            <a:ext cx="4177495" cy="24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715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8304-1C06-4D88-A940-70F8FCE0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1019034"/>
            <a:ext cx="11010485" cy="902083"/>
          </a:xfrm>
        </p:spPr>
        <p:txBody>
          <a:bodyPr>
            <a:normAutofit/>
          </a:bodyPr>
          <a:lstStyle/>
          <a:p>
            <a:pPr algn="ctr"/>
            <a:r>
              <a:rPr lang="bn-IN" sz="2200" b="1" dirty="0">
                <a:latin typeface="Nikosh" panose="02000000000000000000" pitchFamily="2" charset="0"/>
                <a:cs typeface="Nikosh" panose="02000000000000000000" pitchFamily="2" charset="0"/>
              </a:rPr>
              <a:t>কৃষি সম্প্রসারণ অধিদপ্তরের নিয়ন্ত্রণ কক্ষ ও এসএমএস এর মাধ্যমে প্রেরিত বন্যা পূর্ববর্তী ও পরবর্তী বিশেষ বুলেটিন, সতর্ক বার্তা</a:t>
            </a:r>
            <a:br>
              <a:rPr lang="bn-IN" sz="1800" b="1" dirty="0"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bn-IN" sz="24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বন্যা পূর্ববর্তী ও পরবর্তী বিশেষ বুলেটিন</a:t>
            </a:r>
            <a:endParaRPr lang="en-IN" sz="1800" b="1" dirty="0">
              <a:solidFill>
                <a:srgbClr val="00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A0526-90A7-4FE8-85C5-0CD9FA940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343" y="1766807"/>
            <a:ext cx="4483223" cy="4800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272541-7148-4FAA-B546-4CDDE49C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84" y="1766807"/>
            <a:ext cx="4592716" cy="48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25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09E51-5119-4EDD-ADE0-1E4319DF5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1622116"/>
            <a:ext cx="4953067" cy="5092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A6BF2-77D8-4929-84DB-EB51F31A4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99" y="1497383"/>
            <a:ext cx="5231125" cy="5211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0A6D6-5B25-4A96-AFF1-E386E78C851A}"/>
              </a:ext>
            </a:extLst>
          </p:cNvPr>
          <p:cNvSpPr txBox="1"/>
          <p:nvPr/>
        </p:nvSpPr>
        <p:spPr>
          <a:xfrm>
            <a:off x="992341" y="1128051"/>
            <a:ext cx="419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আগামী ২৪ ঘণ্টার বন্যার  পূর্বাভাস</a:t>
            </a:r>
            <a:endParaRPr lang="en-IN" sz="2800" b="1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8F124-03C2-40BC-92ED-B0A60FE45BAA}"/>
              </a:ext>
            </a:extLst>
          </p:cNvPr>
          <p:cNvSpPr txBox="1"/>
          <p:nvPr/>
        </p:nvSpPr>
        <p:spPr>
          <a:xfrm>
            <a:off x="7439487" y="974163"/>
            <a:ext cx="512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আগামী ১০ দিনের বন্যার  পূর্বাভাস</a:t>
            </a:r>
            <a:endParaRPr lang="en-IN" sz="2800" b="1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81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5B7D-6390-49A1-9FB6-851EEF74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80" y="938370"/>
            <a:ext cx="2273022" cy="834197"/>
          </a:xfrm>
        </p:spPr>
        <p:txBody>
          <a:bodyPr>
            <a:normAutofit/>
          </a:bodyPr>
          <a:lstStyle/>
          <a:p>
            <a:r>
              <a:rPr lang="bn-IN" sz="32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ঘূর্ণীঝড়</a:t>
            </a:r>
            <a:endParaRPr lang="en-IN" sz="3200" b="1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ECEEE-2B71-4FBF-BB77-B1A1592EFC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" y="1772566"/>
            <a:ext cx="4450265" cy="2432723"/>
          </a:xfrm>
          <a:prstGeom prst="rect">
            <a:avLst/>
          </a:prstGeom>
        </p:spPr>
      </p:pic>
      <p:pic>
        <p:nvPicPr>
          <p:cNvPr id="5" name="Picture 2" descr="The position of Cyclone Fani at 9.30am IST">
            <a:extLst>
              <a:ext uri="{FF2B5EF4-FFF2-40B4-BE49-F238E27FC236}">
                <a16:creationId xmlns:a16="http://schemas.microsoft.com/office/drawing/2014/main" id="{889A5852-4E4E-4995-A9AD-FD3DB55A6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" y="4633649"/>
            <a:ext cx="4518640" cy="21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73E176-8530-4E3C-80F6-191D03DDF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403" y="1756409"/>
            <a:ext cx="5105988" cy="51473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42D5EE-A8E2-42FC-942F-E6623CE814C2}"/>
              </a:ext>
            </a:extLst>
          </p:cNvPr>
          <p:cNvSpPr/>
          <p:nvPr/>
        </p:nvSpPr>
        <p:spPr>
          <a:xfrm>
            <a:off x="5360443" y="1354250"/>
            <a:ext cx="54264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>
                <a:latin typeface="Nikosh" panose="02000000000000000000" pitchFamily="2" charset="0"/>
                <a:cs typeface="Nikosh" panose="02000000000000000000" pitchFamily="2" charset="0"/>
              </a:rPr>
              <a:t>০৬ নভেম্বর ২০১৯ তারিখে ঘূর্ণীঝড় বুলবুল এর ট্র্যাকিং</a:t>
            </a:r>
            <a:endParaRPr lang="en-US" sz="20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CBF2A-DC6F-42E7-8805-F1635FCA398C}"/>
              </a:ext>
            </a:extLst>
          </p:cNvPr>
          <p:cNvSpPr txBox="1"/>
          <p:nvPr/>
        </p:nvSpPr>
        <p:spPr>
          <a:xfrm>
            <a:off x="1832926" y="4260556"/>
            <a:ext cx="206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>
                <a:latin typeface="Nikosh" panose="02000000000000000000" pitchFamily="2" charset="0"/>
                <a:cs typeface="Nikosh" panose="02000000000000000000" pitchFamily="2" charset="0"/>
              </a:rPr>
              <a:t>ফণী</a:t>
            </a:r>
            <a:endParaRPr lang="en-IN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6296F-BDD7-4414-A005-F57AEB9EA5AA}"/>
              </a:ext>
            </a:extLst>
          </p:cNvPr>
          <p:cNvSpPr txBox="1"/>
          <p:nvPr/>
        </p:nvSpPr>
        <p:spPr>
          <a:xfrm>
            <a:off x="10020591" y="2539672"/>
            <a:ext cx="2097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IN" sz="2400" b="1" dirty="0"/>
          </a:p>
          <a:p>
            <a:pPr algn="just"/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বর্তমানে সঠিক ট্র্যাক ফোরকাস্টের মাধ্যমে ক্ষতির ঝুঁকি অনেক কমিয়ে আনা যায়।</a:t>
            </a:r>
            <a:endParaRPr lang="en-IN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E9CC8-6F14-4A5A-9820-C0E838BA7E0B}"/>
              </a:ext>
            </a:extLst>
          </p:cNvPr>
          <p:cNvSpPr txBox="1"/>
          <p:nvPr/>
        </p:nvSpPr>
        <p:spPr>
          <a:xfrm>
            <a:off x="99775" y="1409522"/>
            <a:ext cx="484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>
                <a:latin typeface="Nikosh" panose="02000000000000000000" pitchFamily="2" charset="0"/>
                <a:cs typeface="Nikosh" panose="02000000000000000000" pitchFamily="2" charset="0"/>
              </a:rPr>
              <a:t>০৯ অক্টোবর ২০১৩ তারিখে ঘূর্ণীঝড় ফাইলান এর ট্র্যাকিং</a:t>
            </a:r>
            <a:endParaRPr lang="en-IN" sz="20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212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E50E3D-5F5C-4D8B-876D-0E06083DB6C6}"/>
              </a:ext>
            </a:extLst>
          </p:cNvPr>
          <p:cNvSpPr/>
          <p:nvPr/>
        </p:nvSpPr>
        <p:spPr>
          <a:xfrm>
            <a:off x="243634" y="299339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s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৩১ মার্চ থেকে ০২ এপ্রিল বৃষ্টি হতে পারে। এর আগেই গম কেটে ফেলুন। এ সময় সেচ, সার, কীটনাশক প্রয়োগ বন্ধ রাখুন। কৃষি আবহাওয়া প্রকল্প, ডিএই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785BF-0E5F-4065-A02B-DA32087EEB8A}"/>
              </a:ext>
            </a:extLst>
          </p:cNvPr>
          <p:cNvSpPr txBox="1"/>
          <p:nvPr/>
        </p:nvSpPr>
        <p:spPr>
          <a:xfrm>
            <a:off x="3042030" y="1202400"/>
            <a:ext cx="55041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b="1" dirty="0">
                <a:latin typeface="Nikosh" panose="02000000000000000000" pitchFamily="2" charset="0"/>
                <a:cs typeface="Nikosh" panose="02000000000000000000" pitchFamily="2" charset="0"/>
              </a:rPr>
              <a:t>২৭ মার্চ ২০১৯ তারিখে প্রদত্ত এসএমএস</a:t>
            </a:r>
            <a:endParaRPr lang="en-US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ctr"/>
            <a:r>
              <a:rPr lang="bn-IN" sz="2000" b="1" dirty="0">
                <a:latin typeface="Nikosh" panose="02000000000000000000" pitchFamily="2" charset="0"/>
                <a:cs typeface="Nikosh" panose="02000000000000000000" pitchFamily="2" charset="0"/>
              </a:rPr>
              <a:t>উপকারভোগী: ৩০০০০ কৃষক প্রতিনিধি, অতিরিক্ত পরিচালক, উপপরিচালক ও উপজেলা কৃষি কর্মকর্তাবৃন্দ</a:t>
            </a:r>
            <a:r>
              <a:rPr lang="en-US" sz="20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685F9-798D-4BDE-89C4-58249F9E7D7B}"/>
              </a:ext>
            </a:extLst>
          </p:cNvPr>
          <p:cNvSpPr txBox="1"/>
          <p:nvPr/>
        </p:nvSpPr>
        <p:spPr>
          <a:xfrm>
            <a:off x="6749987" y="4004219"/>
            <a:ext cx="5184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There is chance of rainfall from 31</a:t>
            </a:r>
            <a:r>
              <a:rPr lang="en-GB" b="1" baseline="30000" dirty="0"/>
              <a:t>st</a:t>
            </a:r>
            <a:r>
              <a:rPr lang="en-GB" b="1" dirty="0"/>
              <a:t> March to 2</a:t>
            </a:r>
            <a:r>
              <a:rPr lang="en-GB" b="1" baseline="30000" dirty="0"/>
              <a:t>nd</a:t>
            </a:r>
            <a:r>
              <a:rPr lang="en-GB" b="1" dirty="0"/>
              <a:t> April. Harvest wheat before that. Avoid irrigation, application of fertilisers and pesticides: Agromet Advisory Project, DAE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7AEE5-9726-42D4-8BD7-4600E37062CC}"/>
              </a:ext>
            </a:extLst>
          </p:cNvPr>
          <p:cNvSpPr txBox="1"/>
          <p:nvPr/>
        </p:nvSpPr>
        <p:spPr>
          <a:xfrm>
            <a:off x="6749987" y="5532525"/>
            <a:ext cx="4793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Sow jute seed after 2</a:t>
            </a:r>
            <a:r>
              <a:rPr lang="en-US" b="1" baseline="30000" dirty="0"/>
              <a:t>nd</a:t>
            </a:r>
            <a:r>
              <a:rPr lang="en-US" b="1" dirty="0"/>
              <a:t> April under adequate soil moisture:</a:t>
            </a:r>
            <a:r>
              <a:rPr lang="en-GB" b="1" dirty="0"/>
              <a:t> Agromet Advisory Project, DAE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D4CE5-EAE1-4BFB-B66D-37BD47144D68}"/>
              </a:ext>
            </a:extLst>
          </p:cNvPr>
          <p:cNvSpPr txBox="1"/>
          <p:nvPr/>
        </p:nvSpPr>
        <p:spPr>
          <a:xfrm>
            <a:off x="6749987" y="3524165"/>
            <a:ext cx="2166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>
                <a:latin typeface="Nikosh" panose="02000000000000000000" pitchFamily="2" charset="0"/>
                <a:cs typeface="Nikosh" panose="02000000000000000000" pitchFamily="2" charset="0"/>
              </a:rPr>
              <a:t>ইংরেজী ভার্সন</a:t>
            </a:r>
            <a:endParaRPr lang="en-US" sz="20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3EEAC-6D88-4A8A-9C7B-0281C9EF1856}"/>
              </a:ext>
            </a:extLst>
          </p:cNvPr>
          <p:cNvSpPr txBox="1"/>
          <p:nvPr/>
        </p:nvSpPr>
        <p:spPr>
          <a:xfrm>
            <a:off x="1110325" y="2719017"/>
            <a:ext cx="321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>
                <a:latin typeface="Nikosh" panose="02000000000000000000" pitchFamily="2" charset="0"/>
                <a:cs typeface="Nikosh" panose="02000000000000000000" pitchFamily="2" charset="0"/>
              </a:rPr>
              <a:t>বাংলায় প্রদত্ত এসএমএস </a:t>
            </a:r>
            <a:endParaRPr lang="en-US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DCC7B5-1209-4713-967C-5F6110FB7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21" y="674176"/>
            <a:ext cx="2952121" cy="23192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6555B0-0BDB-4E07-99CE-09B3FA188A07}"/>
              </a:ext>
            </a:extLst>
          </p:cNvPr>
          <p:cNvSpPr txBox="1"/>
          <p:nvPr/>
        </p:nvSpPr>
        <p:spPr>
          <a:xfrm>
            <a:off x="8546185" y="3042487"/>
            <a:ext cx="268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৩১ মার্চ ২০১৯ এর বিকাল </a:t>
            </a:r>
            <a:endParaRPr lang="en-US" sz="2400" b="1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13314" name="Picture 2" descr="http://bmd.gov.bd/file/img/nwp/sat_infrared.gif">
            <a:extLst>
              <a:ext uri="{FF2B5EF4-FFF2-40B4-BE49-F238E27FC236}">
                <a16:creationId xmlns:a16="http://schemas.microsoft.com/office/drawing/2014/main" id="{3835644D-AE73-4B35-8A3A-04F502BC0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567" y="4117375"/>
            <a:ext cx="2672549" cy="233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0AF54A-ED84-480A-9A06-BAA2861E7928}"/>
              </a:ext>
            </a:extLst>
          </p:cNvPr>
          <p:cNvSpPr txBox="1"/>
          <p:nvPr/>
        </p:nvSpPr>
        <p:spPr>
          <a:xfrm>
            <a:off x="2779537" y="6455855"/>
            <a:ext cx="3817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০১ এপ্রিল ২০১৯ এর সকাল</a:t>
            </a:r>
            <a:endParaRPr lang="en-US" sz="2400" b="1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13316" name="Picture 4" descr="http://bmd.gov.bd/file/img/nwp/radar_dhaka.gif">
            <a:extLst>
              <a:ext uri="{FF2B5EF4-FFF2-40B4-BE49-F238E27FC236}">
                <a16:creationId xmlns:a16="http://schemas.microsoft.com/office/drawing/2014/main" id="{6FF43CD5-11B3-4CF8-9ECA-8D75BA22E9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8" y="776281"/>
            <a:ext cx="2514599" cy="18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PICTURE OF mobile services in Bangladesh">
            <a:extLst>
              <a:ext uri="{FF2B5EF4-FFF2-40B4-BE49-F238E27FC236}">
                <a16:creationId xmlns:a16="http://schemas.microsoft.com/office/drawing/2014/main" id="{6E63C720-D9CB-41E8-8357-53086B219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9" y="3986379"/>
            <a:ext cx="1722052" cy="249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86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520D6-33D7-400D-9739-046209B6D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21" y="1878187"/>
            <a:ext cx="2798519" cy="3769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C9CA1-764D-46F7-A358-ED77BDAEF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256" y="1889698"/>
            <a:ext cx="3101008" cy="374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F247E9-677C-4B23-A25C-6C62C916D831}"/>
              </a:ext>
            </a:extLst>
          </p:cNvPr>
          <p:cNvSpPr txBox="1"/>
          <p:nvPr/>
        </p:nvSpPr>
        <p:spPr>
          <a:xfrm>
            <a:off x="5317724" y="4758431"/>
            <a:ext cx="2049411" cy="2032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88829-D801-420A-A525-2812C16848E2}"/>
              </a:ext>
            </a:extLst>
          </p:cNvPr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8E075-55BC-407B-BE50-557F7B8AEF4A}"/>
              </a:ext>
            </a:extLst>
          </p:cNvPr>
          <p:cNvSpPr txBox="1"/>
          <p:nvPr/>
        </p:nvSpPr>
        <p:spPr>
          <a:xfrm>
            <a:off x="149571" y="5755480"/>
            <a:ext cx="604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b="1" dirty="0">
                <a:latin typeface="Nikosh" panose="02000000000000000000" pitchFamily="2" charset="0"/>
                <a:cs typeface="Nikosh" panose="02000000000000000000" pitchFamily="2" charset="0"/>
              </a:rPr>
              <a:t>স্ট্যান্ডার্ড প্রিসিপিটেশন ইনডেক্স</a:t>
            </a:r>
            <a:r>
              <a:rPr lang="en-US" b="1" dirty="0">
                <a:latin typeface="Nikosh" panose="02000000000000000000" pitchFamily="2" charset="0"/>
                <a:cs typeface="Nikosh" panose="02000000000000000000" pitchFamily="2" charset="0"/>
              </a:rPr>
              <a:t> (</a:t>
            </a:r>
            <a:r>
              <a:rPr lang="bn-IN" b="1" dirty="0">
                <a:latin typeface="Nikosh" panose="02000000000000000000" pitchFamily="2" charset="0"/>
                <a:cs typeface="Nikosh" panose="02000000000000000000" pitchFamily="2" charset="0"/>
              </a:rPr>
              <a:t>এসপিআই</a:t>
            </a:r>
            <a:r>
              <a:rPr lang="en-US" b="1" dirty="0">
                <a:latin typeface="Nikosh" panose="02000000000000000000" pitchFamily="2" charset="0"/>
                <a:cs typeface="Nikosh" panose="02000000000000000000" pitchFamily="2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5CCB3A7-3E1A-48F6-BEBD-FEACED62E8F7}"/>
              </a:ext>
            </a:extLst>
          </p:cNvPr>
          <p:cNvSpPr txBox="1">
            <a:spLocks/>
          </p:cNvSpPr>
          <p:nvPr/>
        </p:nvSpPr>
        <p:spPr>
          <a:xfrm>
            <a:off x="649811" y="1085335"/>
            <a:ext cx="4656659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AD9B8-F8F3-4AFB-959F-90E0517802F7}"/>
              </a:ext>
            </a:extLst>
          </p:cNvPr>
          <p:cNvSpPr txBox="1"/>
          <p:nvPr/>
        </p:nvSpPr>
        <p:spPr>
          <a:xfrm>
            <a:off x="2978140" y="1087407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খরার জন্য পরামর্শ</a:t>
            </a:r>
            <a:endParaRPr lang="en-IN" sz="4000" b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95A97C-696D-4E37-9919-541EFF73DA3D}"/>
              </a:ext>
            </a:extLst>
          </p:cNvPr>
          <p:cNvSpPr/>
          <p:nvPr/>
        </p:nvSpPr>
        <p:spPr>
          <a:xfrm>
            <a:off x="7505554" y="1719942"/>
            <a:ext cx="37800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32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পরিপক্কতার সময় যেন খরার প্রভাব না পড়ে সেজন্য কৃষকদের ধানের দীর্ঘ মেয়াদি ও মধ্য মেয়াদি জাতের পরিবর্তে স্বল্প মেয়াদি জাত চাষ করার পরামর্শ দেওয়া হয়।</a:t>
            </a:r>
            <a:endParaRPr lang="en-IN" sz="3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10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C4DF43-DE4C-4677-ABE7-9BABEE246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9" y="2272683"/>
            <a:ext cx="11466346" cy="4376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CFE20C-9327-49E7-9EF0-A8E21A914D9D}"/>
              </a:ext>
            </a:extLst>
          </p:cNvPr>
          <p:cNvSpPr txBox="1"/>
          <p:nvPr/>
        </p:nvSpPr>
        <p:spPr>
          <a:xfrm>
            <a:off x="406058" y="1072354"/>
            <a:ext cx="1184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১৫০০০ কৃষক গ্রুপ থেকে ৩০০০০ কৃষক প্রতিনিধির ডাটাবেজ তৈরি করা হয়েছে।</a:t>
            </a:r>
            <a:endParaRPr lang="en-US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৩০০০০ কৃষক প্রতিনিধির কাছে কৃষি আবহাওয়া পরামর্শ প্রদান করা হয়।</a:t>
            </a:r>
            <a:endParaRPr lang="en-US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৩০০০০ কৃষক প্রতিনিধিকে তাঁদের গ্রুপের অন্যান্য কৃষকের কাছে প্রয়োজনীয় তথ্য ও পরামর্শ পৌঁছে দিতে অনুরোধ করা হয়।</a:t>
            </a:r>
            <a:endParaRPr lang="en-US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8D347-0FDE-4C6F-92CC-0A3900D8A225}"/>
              </a:ext>
            </a:extLst>
          </p:cNvPr>
          <p:cNvSpPr txBox="1"/>
          <p:nvPr/>
        </p:nvSpPr>
        <p:spPr>
          <a:xfrm>
            <a:off x="887767" y="142043"/>
            <a:ext cx="1069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টেক্সট</a:t>
            </a:r>
            <a:r>
              <a:rPr lang="en-US" sz="36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ম্যাসেজ</a:t>
            </a:r>
            <a:r>
              <a:rPr lang="en-US" sz="36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/</a:t>
            </a:r>
            <a:r>
              <a:rPr lang="en-US" sz="36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ক্ষুদে</a:t>
            </a:r>
            <a:r>
              <a:rPr lang="en-US" sz="36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বার্তা</a:t>
            </a:r>
            <a:r>
              <a:rPr lang="en-US" sz="36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/</a:t>
            </a:r>
            <a:r>
              <a:rPr lang="en-US" sz="28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SMS</a:t>
            </a:r>
            <a:r>
              <a:rPr lang="en-US" sz="3600" b="1" dirty="0">
                <a:solidFill>
                  <a:srgbClr val="000099"/>
                </a:solidFill>
                <a:latin typeface="Nikosh" pitchFamily="2" charset="0"/>
                <a:cs typeface="Nikosh" pitchFamily="2" charset="0"/>
              </a:rPr>
              <a:t>  </a:t>
            </a:r>
            <a:r>
              <a:rPr lang="en-US" sz="3600" b="1" dirty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[</a:t>
            </a:r>
            <a:r>
              <a:rPr lang="bn-IN" sz="28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১৫০০০ কৃষক গ্রুপ থেকে ৩০০০০ কুষক প্রতিনিধি</a:t>
            </a:r>
            <a:r>
              <a:rPr lang="en-US" sz="2800" b="1" dirty="0">
                <a:solidFill>
                  <a:srgbClr val="FF00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22861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9AF7-6D98-4715-88B2-C2796FDC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51" y="1028678"/>
            <a:ext cx="11526526" cy="1029396"/>
          </a:xfrm>
        </p:spPr>
        <p:txBody>
          <a:bodyPr>
            <a:normAutofit fontScale="90000"/>
          </a:bodyPr>
          <a:lstStyle/>
          <a:p>
            <a:pPr algn="ctr"/>
            <a:r>
              <a:rPr lang="bn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আইভিআর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/</a:t>
            </a:r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য়</a:t>
            </a:r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 </a:t>
            </a:r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b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bn-IN" sz="2800" b="1" dirty="0">
                <a:solidFill>
                  <a:srgbClr val="00B0F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বন্যা পরিস্থিতিতে কৃষি আবহাওয়া পরামর্শ বিস্তারে আইভিআর এর ব্যবহার</a:t>
            </a:r>
            <a:endParaRPr lang="en-IN" sz="2800" b="1" dirty="0">
              <a:solidFill>
                <a:srgbClr val="00B0F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48276-3744-41C8-A9D9-F62F834F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31" y="2282825"/>
            <a:ext cx="5283372" cy="1893890"/>
          </a:xfrm>
        </p:spPr>
        <p:txBody>
          <a:bodyPr>
            <a:normAutofit lnSpcReduction="10000"/>
          </a:bodyPr>
          <a:lstStyle/>
          <a:p>
            <a:pPr algn="just"/>
            <a:r>
              <a:rPr lang="bn-IN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বন্যা পরিস্থিতিতে কৃষি আবহাওয়া পরামর্শ বিস্তারে </a:t>
            </a:r>
            <a:r>
              <a:rPr lang="bn-IN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রাইমস এর সহযোগিতায় </a:t>
            </a:r>
            <a:r>
              <a:rPr lang="bn-IN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৭ ও ৮ জুলাই ২০২০ তারিখে আইভিআর ব্যবহার করা হয়।</a:t>
            </a:r>
          </a:p>
          <a:p>
            <a:pPr algn="just"/>
            <a:r>
              <a:rPr lang="bn-IN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বন্যা আক্রান্ত ১২টি জেলা ও ১০৩ টি উপজেলার জন্য  আইভিআর ব্যবহার করা হয়। </a:t>
            </a:r>
            <a:endParaRPr lang="en-IN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just">
              <a:buNone/>
            </a:pPr>
            <a:endParaRPr lang="en-IN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E6039-3914-46A2-A25D-F8CA756F79C9}"/>
              </a:ext>
            </a:extLst>
          </p:cNvPr>
          <p:cNvSpPr txBox="1"/>
          <p:nvPr/>
        </p:nvSpPr>
        <p:spPr>
          <a:xfrm>
            <a:off x="1481096" y="1870890"/>
            <a:ext cx="352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>
                <a:latin typeface="Nikosh" panose="02000000000000000000" pitchFamily="2" charset="0"/>
                <a:cs typeface="Nikosh" panose="02000000000000000000" pitchFamily="2" charset="0"/>
              </a:rPr>
              <a:t>৭ ও ৮ জুলাই ২০২০</a:t>
            </a:r>
            <a:endParaRPr lang="en-IN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E59E4-4520-4C48-8E81-4DD2D4E82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016" y="2143280"/>
            <a:ext cx="6195713" cy="1931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D096CF-066E-4701-BEA9-A734D2690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179" y="4285734"/>
            <a:ext cx="4731797" cy="2038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CA27A-CDD0-4EB8-A2B4-A61D8A575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31" y="4261921"/>
            <a:ext cx="6031450" cy="21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24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415" y="2146041"/>
            <a:ext cx="10740324" cy="194076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altLang="en-US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n-BD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কৃষি উৎপাদন টেকসই করার ল</a:t>
            </a:r>
            <a:r>
              <a:rPr lang="bn-IN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ক্ষ্যে</a:t>
            </a:r>
            <a:r>
              <a:rPr lang="bn-BD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কৃষ</a:t>
            </a:r>
            <a:r>
              <a:rPr lang="bn-IN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কের কাছে </a:t>
            </a:r>
            <a:r>
              <a:rPr lang="bn-BD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কৃষি আবহাওয়া সংক্রা</a:t>
            </a:r>
            <a:r>
              <a:rPr lang="bn-IN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ন্ত </a:t>
            </a:r>
            <a:r>
              <a:rPr lang="bn-BD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তথ্য পৌঁছে দে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ওয়া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bn-BD" sz="3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Nikos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bn-IN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ও</a:t>
            </a:r>
            <a:r>
              <a:rPr lang="bn-BD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জলবায়ুর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অনুকুল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অবস্থাকে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কাজে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লাগিয়ে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ফসল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উৎপাদন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বৃদ্ধি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800" dirty="0" err="1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এবং</a:t>
            </a:r>
            <a:r>
              <a:rPr lang="en-US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ক্ষতি</a:t>
            </a:r>
            <a:r>
              <a:rPr lang="bn-BD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কর প্রভাবসমূহের সাথে কৃষ</a:t>
            </a:r>
            <a:r>
              <a:rPr lang="bn-IN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কের </a:t>
            </a:r>
            <a:r>
              <a:rPr lang="bn-BD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খাপ খাওয়ানোর স</a:t>
            </a:r>
            <a:r>
              <a:rPr lang="bn-IN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ক্ষ</a:t>
            </a:r>
            <a:r>
              <a:rPr lang="bn-BD" sz="3800" dirty="0">
                <a:solidFill>
                  <a:srgbClr val="CC0099"/>
                </a:solidFill>
                <a:effectLst/>
                <a:latin typeface="Calibri" panose="020F0502020204030204" pitchFamily="34" charset="0"/>
                <a:ea typeface="Nikosh" panose="02000000000000000000" pitchFamily="2" charset="0"/>
                <a:cs typeface="Nikosh" panose="02000000000000000000" pitchFamily="2" charset="0"/>
              </a:rPr>
              <a:t>মতা বৃদ্ধি করা।</a:t>
            </a:r>
            <a:endParaRPr lang="en-US" sz="3800" dirty="0">
              <a:solidFill>
                <a:srgbClr val="CC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9123EE-A3E0-4905-9D12-CD242B95F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16" y="1081759"/>
            <a:ext cx="10913856" cy="1560716"/>
          </a:xfrm>
        </p:spPr>
        <p:txBody>
          <a:bodyPr>
            <a:normAutofit/>
          </a:bodyPr>
          <a:lstStyle/>
          <a:p>
            <a:pPr algn="ctr"/>
            <a:br>
              <a:rPr lang="en-US" sz="2800" b="1" u="sng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sz="4000" b="1" u="sng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প্রকল্পের</a:t>
            </a:r>
            <a:r>
              <a:rPr lang="en-US" sz="4000" b="1" u="sng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u="sng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উদ্দেশ্য</a:t>
            </a:r>
            <a:endParaRPr lang="en-GB" sz="4000" b="1" u="sng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24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1E34-A1AC-41A5-9BC9-4BC18C09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34" y="1081759"/>
            <a:ext cx="10537795" cy="1560716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ইমেইল</a:t>
            </a:r>
            <a:endParaRPr lang="en-US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16A9D0-55D1-4936-994C-4F146B2C4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939" y="1775535"/>
            <a:ext cx="9365942" cy="4314116"/>
          </a:xfrm>
        </p:spPr>
      </p:pic>
    </p:spTree>
    <p:extLst>
      <p:ext uri="{BB962C8B-B14F-4D97-AF65-F5344CB8AC3E}">
        <p14:creationId xmlns:p14="http://schemas.microsoft.com/office/powerpoint/2010/main" val="3334039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1645-E241-411A-9494-83109B48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275" y="1170535"/>
            <a:ext cx="8700115" cy="1560716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ফেসবুক</a:t>
            </a:r>
            <a:endParaRPr lang="en-US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B0421E-0BDA-42F1-A8AB-E5B7D58DA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15" y="1970843"/>
            <a:ext cx="4243526" cy="4118807"/>
          </a:xfrm>
        </p:spPr>
      </p:pic>
    </p:spTree>
    <p:extLst>
      <p:ext uri="{BB962C8B-B14F-4D97-AF65-F5344CB8AC3E}">
        <p14:creationId xmlns:p14="http://schemas.microsoft.com/office/powerpoint/2010/main" val="3053573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1645-E241-411A-9494-83109B48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275" y="1170535"/>
            <a:ext cx="8700115" cy="1560716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ফেসবুক</a:t>
            </a:r>
            <a:r>
              <a:rPr lang="en-US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(ই</a:t>
            </a:r>
            <a:r>
              <a:rPr lang="as-IN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</a:t>
            </a:r>
            <a:r>
              <a:rPr lang="en-US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য়</a:t>
            </a:r>
            <a:r>
              <a:rPr lang="as-IN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en-US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যায়ে</a:t>
            </a:r>
            <a:r>
              <a:rPr lang="en-US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85492D-DCF9-4849-B915-247224D07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107" y="2050742"/>
            <a:ext cx="3728621" cy="4038908"/>
          </a:xfrm>
        </p:spPr>
      </p:pic>
    </p:spTree>
    <p:extLst>
      <p:ext uri="{BB962C8B-B14F-4D97-AF65-F5344CB8AC3E}">
        <p14:creationId xmlns:p14="http://schemas.microsoft.com/office/powerpoint/2010/main" val="3128296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13FC95-3A07-4CCE-B416-067F3C30A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416"/>
            <a:ext cx="6205491" cy="55149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A5429-DA19-40CA-9AEF-0B45955E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34" y="1052438"/>
            <a:ext cx="4583837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24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4C0AB-B8A8-4B97-935E-0FBB218BE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019" y="1530073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bn-IN" sz="4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প্রশিক্ষণ</a:t>
            </a:r>
            <a:endParaRPr lang="en-US" sz="48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902CA-B286-4B43-8855-20689A608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129" y="3409628"/>
            <a:ext cx="9898647" cy="14796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n-IN" sz="3600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ডিএই’র কর্মকর্তা, এসএএও ও কৃষকের কৃষি আবহাওয়া বিষয়ক প্রশিক্ষণের জন্য প্রশিক্ষণ মডিউল তৈরি করা হয়েছে। 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24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4B57-1F65-4757-A8A3-4A67DEA2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997" y="1034337"/>
            <a:ext cx="10066523" cy="1139696"/>
          </a:xfrm>
        </p:spPr>
        <p:txBody>
          <a:bodyPr>
            <a:noAutofit/>
          </a:bodyPr>
          <a:lstStyle/>
          <a:p>
            <a:pPr algn="ctr"/>
            <a:r>
              <a:rPr lang="bn-IN" sz="2400" b="0" i="0" dirty="0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rPr>
              <a:t>৩ ধরণের প্রশিক্ষণ ম্যানুয়াল বামিস পোর্টালে আপলোড করা হয়েছে। </a:t>
            </a:r>
            <a:br>
              <a:rPr lang="en-US" sz="2400" b="0" i="0" dirty="0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bn-IN" sz="2400" b="0" i="0" dirty="0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rPr>
              <a:t>লিংক:</a:t>
            </a:r>
            <a:r>
              <a:rPr lang="en-IN" sz="2400" b="0" i="0" dirty="0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rPr>
              <a:t>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https://www.bamis.gov.bd/page/training-manual/</a:t>
            </a:r>
            <a:br>
              <a:rPr lang="bn-IN" sz="2400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bn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ডিএই’র কর্মকর্তা, এসএএও ও কৃষকের জন্য </a:t>
            </a:r>
            <a:r>
              <a:rPr lang="bn-IN" sz="2400" b="0" i="0" dirty="0">
                <a:solidFill>
                  <a:srgbClr val="C00000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rPr>
              <a:t>প্রশিক্ষণ ম্যানুয়াল </a:t>
            </a:r>
            <a:endParaRPr lang="en-US" sz="2400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25BBDBF-E709-4A3D-BC85-C2E0A31253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" y="2295331"/>
            <a:ext cx="3026991" cy="3647942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2800B49-5187-4E1C-9682-82C31F1567B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56" y="2302580"/>
            <a:ext cx="3026991" cy="364069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F19957-AE48-40F1-AA2E-CA927532B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02" y="2281838"/>
            <a:ext cx="2938937" cy="354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73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3531E9-91CB-4219-B041-E50B2E8B1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50" y="1864311"/>
            <a:ext cx="4097442" cy="467644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509F7-6AFC-4683-B90A-9D480153D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10" y="1864311"/>
            <a:ext cx="4296494" cy="4676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F9C904-DDD5-4C2D-99C5-EE826F2CB960}"/>
              </a:ext>
            </a:extLst>
          </p:cNvPr>
          <p:cNvSpPr txBox="1"/>
          <p:nvPr/>
        </p:nvSpPr>
        <p:spPr>
          <a:xfrm>
            <a:off x="4074850" y="1154097"/>
            <a:ext cx="465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জাতীয়</a:t>
            </a:r>
            <a:r>
              <a:rPr lang="en-US" sz="40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en-US" sz="4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আঞ্চলিক</a:t>
            </a:r>
            <a:r>
              <a:rPr lang="en-US" sz="40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কর্মশালা</a:t>
            </a:r>
            <a:endParaRPr lang="en-US" sz="2400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29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85B765-B2D7-470C-A6B2-269A9B459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28" y="1242874"/>
            <a:ext cx="9844670" cy="4846776"/>
          </a:xfrm>
        </p:spPr>
      </p:pic>
    </p:spTree>
    <p:extLst>
      <p:ext uri="{BB962C8B-B14F-4D97-AF65-F5344CB8AC3E}">
        <p14:creationId xmlns:p14="http://schemas.microsoft.com/office/powerpoint/2010/main" val="1264305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022FBD-CC94-4F67-A1D5-C4E78790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673" y="1105288"/>
            <a:ext cx="9214654" cy="5814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err="1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তথ্য</a:t>
            </a:r>
            <a:r>
              <a:rPr lang="en-US" sz="31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3100" b="1" dirty="0" err="1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31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sz="3100" b="1" dirty="0" err="1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যোগাযোগ</a:t>
            </a:r>
            <a:r>
              <a:rPr lang="en-US" sz="31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সামগ্রী</a:t>
            </a:r>
            <a:r>
              <a:rPr lang="en-US" sz="31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(IEC)</a:t>
            </a:r>
            <a:br>
              <a:rPr lang="en-US" sz="12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</a:br>
            <a:b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</a:br>
            <a:endParaRPr lang="en-IN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BA425-D8BE-434E-83FC-8B8AA301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146" y="1686757"/>
            <a:ext cx="8540318" cy="530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3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381C-2042-4D85-A360-A8C64A9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843" y="1215421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অন্যান্য প্রকাশনা </a:t>
            </a:r>
            <a:endParaRPr lang="en-IN" sz="28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D1898-5101-4537-8415-E66A9E148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00" y="1712563"/>
            <a:ext cx="9444887" cy="41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1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2315-6077-4E87-9611-D31C825E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31" y="1154625"/>
            <a:ext cx="10582183" cy="362262"/>
          </a:xfrm>
        </p:spPr>
        <p:txBody>
          <a:bodyPr>
            <a:noAutofit/>
          </a:bodyPr>
          <a:lstStyle/>
          <a:p>
            <a:pPr algn="ctr"/>
            <a:b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</a:br>
            <a:b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bn-IN" sz="28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ের উদ্দেশ্য </a:t>
            </a:r>
            <a:r>
              <a:rPr lang="en-US" sz="28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ও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উদ্দেশ্য</a:t>
            </a:r>
            <a:r>
              <a:rPr lang="en-US" sz="28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অনুযায়ী</a:t>
            </a:r>
            <a:r>
              <a:rPr lang="en-US" sz="28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অদ্যাবধি</a:t>
            </a:r>
            <a:r>
              <a:rPr lang="en-US" sz="28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অর্জন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E52DB-7305-4D2A-9A30-A4C6D1372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14C7B0-FA2C-4E8C-A679-9018CCA4E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65695"/>
              </p:ext>
            </p:extLst>
          </p:nvPr>
        </p:nvGraphicFramePr>
        <p:xfrm>
          <a:off x="437964" y="1619572"/>
          <a:ext cx="11316070" cy="46996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31255">
                  <a:extLst>
                    <a:ext uri="{9D8B030D-6E8A-4147-A177-3AD203B41FA5}">
                      <a16:colId xmlns:a16="http://schemas.microsoft.com/office/drawing/2014/main" val="2117260258"/>
                    </a:ext>
                  </a:extLst>
                </a:gridCol>
                <a:gridCol w="9084815">
                  <a:extLst>
                    <a:ext uri="{9D8B030D-6E8A-4147-A177-3AD203B41FA5}">
                      <a16:colId xmlns:a16="http://schemas.microsoft.com/office/drawing/2014/main" val="178306789"/>
                    </a:ext>
                  </a:extLst>
                </a:gridCol>
              </a:tblGrid>
              <a:tr h="222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উদ্দেশ্য</a:t>
                      </a:r>
                      <a:endParaRPr lang="en-GB" sz="2400" dirty="0">
                        <a:solidFill>
                          <a:srgbClr val="CC0099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অদ্যাবধি</a:t>
                      </a:r>
                      <a:r>
                        <a:rPr lang="en-GB" sz="2400" dirty="0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অর্জন</a:t>
                      </a:r>
                      <a:endParaRPr lang="en-GB" sz="2400" dirty="0">
                        <a:solidFill>
                          <a:srgbClr val="CC0099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526471"/>
                  </a:ext>
                </a:extLst>
              </a:tr>
              <a:tr h="41361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১।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 উৎপাদন টেকসই করার লক্ষ্যে কৃষকের কাছে কৃষি আবহাওয়া সংক্রান্ত তথ্য পৌঁছে দেওয়া এবং আবহাওয়া ও জলবায়ুর ক্ষতিকর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প্রভাবসমূহের সাথে কৃষকের খাপ খাওয়ানোর সক্ষমতা বৃদ্ধি করা</a:t>
                      </a:r>
                      <a:r>
                        <a:rPr lang="hi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  <a:tab pos="800100" algn="l"/>
                        </a:tabLs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নিয়মিত সপ্তাহে দুইদিন ৬৪ জেলার জন্য এবং একদিন জাতীয় পর্যায়ে কৃষি আবহাওয়া বুলেটিন তৈরি ও সরবরাহ করা। এ পর্যন্ত জেলা পর্যায়ে প্রায় ২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০টি, এবং জাতীয় পর্যায়ে প্রায় ১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০টি বুলেটিন প্রদান করা হয়েছে।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  <a:tab pos="800100" algn="l"/>
                        </a:tabLs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বিভিন্ন প্রাকৃতিক দুর্যোগ এর আগে ও পরে করণীয় সম্পর্কে সচেতন করে 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পর্যন্ত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৩৫টি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বিশেষ কৃষি আবহাওয়া বুলেটিন প্রদান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  <a:tab pos="800100" algn="l"/>
                        </a:tabLst>
                      </a:pP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সারা বাংলাদেশের বিভিন্ন কৃষক গ্রুপ থেকে কৃষক প্রতিনিধির নাম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ঠিকানা ও যোগাযোগ নম্বর সম্বলিত ডাটাবেজ তৈরি। এ ডাটাবেজে ১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০০০ কৃষক গ্রুপ থেকে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৩০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০০০ কৃষক প্রতিনিধির তথ্য অন্তর্ভুক্ত করা হয়েছে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এবং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এসএমএস এর মাধ্যমে জরুরি অবস্থায়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রণীয় সম্পর্কে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উক্ত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কৃষকদের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নিয়মিত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অবহিত করা হয়েছে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 এ পর্যন্ত কৃষক প্রতিনিধিবৃ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ন্দের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কাছে ৭৯০৭৫ টি এসএমএস এবং ৬৭৭৬ টি ভয়েস মেসেজ প্রদান করা হয়েছে (৩০০০০ কৃষক প্রতিনিধির মাধ্যমে পরোক্ষভাবে ৯০০০০০ কৃষক উপকৃত হন)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endParaRPr lang="en-US" sz="200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  <a:tab pos="800100" algn="l"/>
                        </a:tabLs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প্রকল্পের আওতায় কৃষকবৃন্দের জন্য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প্রশিক্ষণ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মডিউল তৈরি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r>
                        <a:rPr lang="en-US" sz="2000" baseline="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endParaRPr lang="bn-IN" sz="2000" baseline="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  <a:tab pos="800100" algn="l"/>
                        </a:tabLs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 পর্যন্ত কৃষকদের ৫৮০ ব্যাচ প্রশিক্ষণ অনুষ্ঠিত হয়েছে যেখানে 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১৭৪০০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জন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কৃষককে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আবহাওয়া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বিষয়ক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প্রশিক্ষণ প্রদান করা হয়েছে। 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3671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752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566" y="977806"/>
            <a:ext cx="9404723" cy="529789"/>
          </a:xfrm>
        </p:spPr>
        <p:txBody>
          <a:bodyPr/>
          <a:lstStyle/>
          <a:p>
            <a:r>
              <a:rPr lang="en-US" sz="2400" dirty="0"/>
              <a:t>(</a:t>
            </a: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চলমান</a:t>
            </a:r>
            <a:r>
              <a:rPr lang="en-US" sz="2400" dirty="0"/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05566" y="1507595"/>
            <a:ext cx="10018827" cy="4345850"/>
            <a:chOff x="790105" y="1871121"/>
            <a:chExt cx="10018827" cy="435502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B73E74B-A5E8-4F8F-BFF3-CD571A78B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2882" y="1871121"/>
              <a:ext cx="2866050" cy="435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Content Placeholder 5">
              <a:extLst>
                <a:ext uri="{FF2B5EF4-FFF2-40B4-BE49-F238E27FC236}">
                  <a16:creationId xmlns:a16="http://schemas.microsoft.com/office/drawing/2014/main" id="{242CC41B-7BC3-4266-9083-E14D2D5B7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05" y="1871121"/>
              <a:ext cx="3053080" cy="4355023"/>
            </a:xfrm>
            <a:prstGeom prst="rect">
              <a:avLst/>
            </a:prstGeom>
          </p:spPr>
        </p:pic>
        <p:pic>
          <p:nvPicPr>
            <p:cNvPr id="6" name="Content Placeholder 7">
              <a:extLst>
                <a:ext uri="{FF2B5EF4-FFF2-40B4-BE49-F238E27FC236}">
                  <a16:creationId xmlns:a16="http://schemas.microsoft.com/office/drawing/2014/main" id="{BEBDF15F-10AF-4675-9FE8-5E7C20F90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7137" y="1871121"/>
              <a:ext cx="3131053" cy="4355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804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AA8F-D1EF-41D1-BD80-46907783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1146"/>
            <a:ext cx="10515600" cy="2885242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sz="60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থেকে</a:t>
            </a:r>
            <a:r>
              <a:rPr lang="en-US" sz="60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সরবরাহকৃত</a:t>
            </a:r>
            <a:r>
              <a:rPr lang="en-US" sz="60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বিভিন্ন</a:t>
            </a:r>
            <a:r>
              <a:rPr lang="en-US" sz="60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sz="60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en-US" sz="60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বিষয়ক</a:t>
            </a:r>
            <a:r>
              <a:rPr lang="en-US" sz="60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সরন্জামাদি</a:t>
            </a:r>
            <a:endParaRPr lang="en-US" sz="6000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46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FA6EE6-C4F3-4A25-A493-ED3651394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95" y="1097723"/>
            <a:ext cx="4982546" cy="4982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8A2CC6-89FA-4BDB-82F8-46EDA70B6E55}"/>
              </a:ext>
            </a:extLst>
          </p:cNvPr>
          <p:cNvSpPr txBox="1"/>
          <p:nvPr/>
        </p:nvSpPr>
        <p:spPr>
          <a:xfrm>
            <a:off x="7812336" y="6027003"/>
            <a:ext cx="324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ইউনিয়ন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পর্যায়ে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অটোমেটিক রেইনগজ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B0518-1918-4ED0-AAF7-6F5B15E1A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08" y="1044454"/>
            <a:ext cx="5290458" cy="498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57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47848C-F0A8-4FDD-967A-6B7D46845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130" y="1139128"/>
            <a:ext cx="3704253" cy="4814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532E0C-8B40-4E11-B858-68F9F7D1929F}"/>
              </a:ext>
            </a:extLst>
          </p:cNvPr>
          <p:cNvSpPr txBox="1"/>
          <p:nvPr/>
        </p:nvSpPr>
        <p:spPr>
          <a:xfrm>
            <a:off x="671804" y="6130835"/>
            <a:ext cx="517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ইউনিয়ন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পর্যায়ে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bn-I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কৃষি আবহাওয়া ডিসপ্লে বোর্ড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58BF1-5A45-4170-9F78-B1A597C03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81" y="1139128"/>
            <a:ext cx="3626439" cy="4814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6B44F-258F-4C74-96F7-EA82CFB7F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226" y="1890157"/>
            <a:ext cx="4814426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28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9FA86D-9561-4E33-B4E9-1BBCCDA5BC33}"/>
              </a:ext>
            </a:extLst>
          </p:cNvPr>
          <p:cNvSpPr txBox="1"/>
          <p:nvPr/>
        </p:nvSpPr>
        <p:spPr>
          <a:xfrm>
            <a:off x="6751773" y="5913707"/>
            <a:ext cx="3295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এগ্রোমেট কিওস্ক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BAA46B-CE3A-4F80-9375-F7F313E6E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1" y="1084976"/>
            <a:ext cx="5079443" cy="4828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09A20-4B43-4FBF-9682-A13F65DF9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6" y="1084976"/>
            <a:ext cx="5079443" cy="48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23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08EB3-7974-4904-B33B-00FB3595A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5" y="111527"/>
            <a:ext cx="4277554" cy="6634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E2C5C-B3FC-422A-8C66-C14CE111E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88" y="111527"/>
            <a:ext cx="3414134" cy="3553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BC5AB-13FA-432D-A17A-09EAE311D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4" y="3193186"/>
            <a:ext cx="3963764" cy="3553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E14735-FD70-4DA4-88FE-4C928604C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3" y="111527"/>
            <a:ext cx="3963764" cy="29728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3DC2BD-1EB1-40A8-94DD-D24124FBC5AC}"/>
              </a:ext>
            </a:extLst>
          </p:cNvPr>
          <p:cNvSpPr/>
          <p:nvPr/>
        </p:nvSpPr>
        <p:spPr>
          <a:xfrm>
            <a:off x="4781576" y="3664813"/>
            <a:ext cx="2191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b="1" dirty="0">
                <a:solidFill>
                  <a:srgbClr val="C00000"/>
                </a:solidFill>
                <a:latin typeface="Nikosh" panose="02000000000000000000" pitchFamily="2" charset="0"/>
                <a:ea typeface="Nikosh" panose="02000000000000000000" pitchFamily="2" charset="0"/>
                <a:cs typeface="Nikosh" panose="02000000000000000000" pitchFamily="2" charset="0"/>
              </a:rPr>
              <a:t>এগ্রোমেট কিয়স্ক</a:t>
            </a:r>
            <a:endParaRPr lang="en-US" sz="32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E33AD-0918-410B-B749-94CC88F1E432}"/>
              </a:ext>
            </a:extLst>
          </p:cNvPr>
          <p:cNvSpPr txBox="1"/>
          <p:nvPr/>
        </p:nvSpPr>
        <p:spPr>
          <a:xfrm>
            <a:off x="4397406" y="4168050"/>
            <a:ext cx="32710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কিয়স্ক এর মাধ্যমে ৪৮৭ উপজেলার সংশিষ্ট সকলের কাছেই  আবহাওয়া সম্পর্কিত তথ্য এবং কৃষি আবহাওয়া পরামর্শ সেবা পৌঁছে দেওয়া হয়। </a:t>
            </a:r>
            <a:endParaRPr lang="en-US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97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CFE7CF0-E8E7-4196-8752-47947F582959}"/>
              </a:ext>
            </a:extLst>
          </p:cNvPr>
          <p:cNvSpPr txBox="1"/>
          <p:nvPr/>
        </p:nvSpPr>
        <p:spPr>
          <a:xfrm>
            <a:off x="992009" y="282692"/>
            <a:ext cx="4216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Kiosk (</a:t>
            </a:r>
            <a:r>
              <a:rPr kumimoji="0" lang="en-US" sz="3600" b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কিওস্ক</a:t>
            </a:r>
            <a:r>
              <a:rPr kumimoji="0" lang="en-US" sz="3600" b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) </a:t>
            </a:r>
            <a:r>
              <a:rPr kumimoji="0" lang="bn-IN" sz="3600" b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পরিচিতি</a:t>
            </a:r>
            <a:endParaRPr kumimoji="0" lang="en-US" sz="3600" b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975DDD-E228-4211-89D6-A144F1E3E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1089494"/>
            <a:ext cx="6672583" cy="27226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958B79-E85B-4A14-B219-C01AB6D6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6" y="3511182"/>
            <a:ext cx="6672582" cy="28984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09F6B4-05F3-4E1F-B7E5-E135A147F4F1}"/>
              </a:ext>
            </a:extLst>
          </p:cNvPr>
          <p:cNvSpPr txBox="1"/>
          <p:nvPr/>
        </p:nvSpPr>
        <p:spPr>
          <a:xfrm>
            <a:off x="6805748" y="1657418"/>
            <a:ext cx="501298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প্রতিটা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কিওস্ক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২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টা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ডিসপ্লে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ইউনিট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আছে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উপরের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টা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Android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এবং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নিচের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টা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Windows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সিস্টেম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২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টা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ডিসপ্লে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ইউনিটই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টাচ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স্ক্রীন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Android</a:t>
            </a:r>
            <a:r>
              <a:rPr kumimoji="0" lang="b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সিস্টেম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সাথে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অন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স্ক্রীন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কীবোর্ড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আছে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Windows</a:t>
            </a:r>
            <a:r>
              <a:rPr kumimoji="0" lang="b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Nikosh" panose="02000000000000000000" pitchFamily="2" charset="0"/>
                <a:cs typeface="Nikosh" panose="02000000000000000000" pitchFamily="2" charset="0"/>
              </a:rPr>
              <a:t> সিস্টেম এর সাথে এক্সটারনাল মাউস এবং কীবোর্ড আছে।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58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080EA5-079C-4573-9E75-62D53E9C7431}"/>
              </a:ext>
            </a:extLst>
          </p:cNvPr>
          <p:cNvSpPr txBox="1"/>
          <p:nvPr/>
        </p:nvSpPr>
        <p:spPr>
          <a:xfrm>
            <a:off x="1411548" y="646655"/>
            <a:ext cx="10120543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কিওস্ক</a:t>
            </a:r>
            <a:r>
              <a:rPr lang="en-US" sz="4800" b="1" dirty="0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4800" b="1" dirty="0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মাধ্যমে</a:t>
            </a:r>
            <a:r>
              <a:rPr lang="en-US" sz="4800" b="1" dirty="0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sz="4800" b="1" dirty="0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en-US" sz="4800" b="1" dirty="0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r>
              <a:rPr lang="en-US" sz="4800" b="1" dirty="0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সেবা</a:t>
            </a:r>
            <a:r>
              <a:rPr lang="en-US" sz="4800" b="1" dirty="0">
                <a:solidFill>
                  <a:srgbClr val="00006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:</a:t>
            </a:r>
          </a:p>
          <a:p>
            <a:r>
              <a:rPr lang="en-US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সম্পর্কিত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endParaRPr lang="en-US" sz="4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জলবায়ু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সম্পর্কিত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endParaRPr lang="en-US" sz="4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নদনদী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সম্পর্কিত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তথ্য</a:t>
            </a:r>
            <a:endParaRPr lang="en-US" sz="4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জাতীয়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বুলেটিন</a:t>
            </a:r>
            <a:endParaRPr lang="en-US" sz="4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জেলা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বুলেটিন</a:t>
            </a:r>
            <a:endParaRPr lang="en-US" sz="4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বিশেষ</a:t>
            </a:r>
            <a:r>
              <a:rPr lang="en-US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বুলেটিন</a:t>
            </a:r>
            <a:endParaRPr lang="en-US" sz="4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424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à¦¡à§à¦°à§à¦® à¦¸à¦¿à¦²à§à¦ ::Dream Sylhet ">
            <a:extLst>
              <a:ext uri="{FF2B5EF4-FFF2-40B4-BE49-F238E27FC236}">
                <a16:creationId xmlns:a16="http://schemas.microsoft.com/office/drawing/2014/main" id="{AC01A6C7-A211-4543-ACB8-71C73B04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3" y="1132331"/>
            <a:ext cx="5476875" cy="47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>
            <a:extLst>
              <a:ext uri="{FF2B5EF4-FFF2-40B4-BE49-F238E27FC236}">
                <a16:creationId xmlns:a16="http://schemas.microsoft.com/office/drawing/2014/main" id="{EC6076AB-7E4F-4DFB-9069-9E8871432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22" y="2362200"/>
            <a:ext cx="688124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389B219-0B86-4B60-BE77-549FFD798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539" y="1132331"/>
            <a:ext cx="753764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                 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চুনারুঘাটে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অফিসে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চালু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হয়েছে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কিয়স্ক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“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স্ক্রিন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টাচ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”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SolaimanLipi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SolaimanLipi"/>
                <a:ea typeface="Times New Roman" panose="02020603050405020304" pitchFamily="18" charset="0"/>
                <a:cs typeface="Times New Roman" panose="02020603050405020304" pitchFamily="18" charset="0"/>
              </a:rPr>
              <a:t>প্রকাশিত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SolaimanLipi"/>
                <a:ea typeface="Times New Roman" panose="02020603050405020304" pitchFamily="18" charset="0"/>
                <a:cs typeface="Times New Roman" panose="02020603050405020304" pitchFamily="18" charset="0"/>
              </a:rPr>
              <a:t>: ২০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SolaimanLipi"/>
                <a:ea typeface="Times New Roman" panose="02020603050405020304" pitchFamily="18" charset="0"/>
                <a:cs typeface="Times New Roman" panose="02020603050405020304" pitchFamily="18" charset="0"/>
              </a:rPr>
              <a:t>আগস্ট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SolaimanLipi"/>
                <a:ea typeface="Times New Roman" panose="02020603050405020304" pitchFamily="18" charset="0"/>
                <a:cs typeface="Times New Roman" panose="02020603050405020304" pitchFamily="18" charset="0"/>
              </a:rPr>
              <a:t> ২০১৯ ১৮ ০৬ ৫৬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SolaimanLipi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B5FF7B-91FE-4664-9107-102ECBA05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1" y="5202202"/>
            <a:ext cx="10968244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চুনারুঘাট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(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হবিগঞ্জ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)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থেকে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:: 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আর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অফিসার-সহকারী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মাঠ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কর্মীদের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দিকে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হা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!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তাকিয়ে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থাকতে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হবে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না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কিয়স্ক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মেশিনের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স্ক্রিনে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টাচ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দিলেই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মিলবে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বিষয়ক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যাবতীয়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তথ্য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শোকের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মাস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আগস্টেই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চালু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হয়েছে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চুনারুঘাট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উপজেলা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অত্যাধুনিক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কিয়স্ক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কম্পিউটার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</a:t>
            </a:r>
            <a:r>
              <a:rPr kumimoji="0" lang="bn-IN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এন্ড্রয়েড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(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অপারেটিং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সিস্টেম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)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কম্পিউটার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যন্ত্রটি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SolaimanLipi"/>
                <a:ea typeface="Times New Roman" panose="02020603050405020304" pitchFamily="18" charset="0"/>
                <a:cs typeface="Times New Roman" panose="02020603050405020304" pitchFamily="18" charset="0"/>
              </a:rPr>
              <a:t>।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07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2794A8-09D0-4BE7-9EAB-FBCA2BCB1837}"/>
              </a:ext>
            </a:extLst>
          </p:cNvPr>
          <p:cNvSpPr txBox="1"/>
          <p:nvPr/>
        </p:nvSpPr>
        <p:spPr>
          <a:xfrm>
            <a:off x="1917577" y="2885243"/>
            <a:ext cx="8025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সকল</a:t>
            </a:r>
            <a:r>
              <a:rPr lang="en-US" sz="4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উপজেলায়</a:t>
            </a:r>
            <a:r>
              <a:rPr lang="en-US" sz="4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4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প্রিন্টার, স্ক্যানার</a:t>
            </a:r>
            <a:r>
              <a:rPr lang="en-US" sz="4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bn-IN" sz="4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রাউটার</a:t>
            </a:r>
            <a:r>
              <a:rPr lang="en-US" sz="4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প্রদান</a:t>
            </a:r>
            <a:r>
              <a:rPr lang="en-US" sz="4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4800" b="1" dirty="0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81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2315-6077-4E87-9611-D31C825E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08" y="712122"/>
            <a:ext cx="10582183" cy="47939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(</a:t>
            </a:r>
            <a:r>
              <a:rPr lang="en-US" sz="2800" b="1" dirty="0" err="1">
                <a:latin typeface="Nikosh" panose="02000000000000000000" pitchFamily="2" charset="0"/>
                <a:cs typeface="Nikosh" panose="02000000000000000000" pitchFamily="2" charset="0"/>
              </a:rPr>
              <a:t>চলমান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)</a:t>
            </a:r>
            <a:endParaRPr lang="en-US" sz="2800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14C7B0-FA2C-4E8C-A679-9018CCA4E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52290"/>
              </p:ext>
            </p:extLst>
          </p:nvPr>
        </p:nvGraphicFramePr>
        <p:xfrm>
          <a:off x="642329" y="1191517"/>
          <a:ext cx="11126328" cy="47824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10539">
                  <a:extLst>
                    <a:ext uri="{9D8B030D-6E8A-4147-A177-3AD203B41FA5}">
                      <a16:colId xmlns:a16="http://schemas.microsoft.com/office/drawing/2014/main" val="2117260258"/>
                    </a:ext>
                  </a:extLst>
                </a:gridCol>
                <a:gridCol w="9515789">
                  <a:extLst>
                    <a:ext uri="{9D8B030D-6E8A-4147-A177-3AD203B41FA5}">
                      <a16:colId xmlns:a16="http://schemas.microsoft.com/office/drawing/2014/main" val="178306789"/>
                    </a:ext>
                  </a:extLst>
                </a:gridCol>
              </a:tblGrid>
              <a:tr h="3944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উদ্দেশ্য</a:t>
                      </a:r>
                      <a:endParaRPr lang="en-GB" sz="2400" dirty="0">
                        <a:solidFill>
                          <a:srgbClr val="CC0099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অদ্যাবধি</a:t>
                      </a:r>
                      <a:r>
                        <a:rPr lang="en-GB" sz="2400" dirty="0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অর্জন</a:t>
                      </a:r>
                      <a:endParaRPr lang="en-GB" sz="2400" dirty="0">
                        <a:solidFill>
                          <a:srgbClr val="CC0099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526471"/>
                  </a:ext>
                </a:extLst>
              </a:tr>
              <a:tr h="43880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২।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বৈজ্ঞানিকভাবে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স্বীকৃত কৃষি আবহাওয়া তথ্য পদ্ধতি প্রচলন করা এবং যথোপযুক্ত তথ্য উপাত্ত প্রণয়ন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করা</a:t>
                      </a:r>
                      <a:r>
                        <a:rPr lang="hi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  <a:tab pos="800100" algn="l"/>
                        </a:tabLs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প্রকল্পের আওতায়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বামিস পোর্টাল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স্থাপিত হয়েছে।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পিআইইউ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এবং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৬৪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জেলায়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ও ১৪টি অঞ্চলে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এগ্রোমেট সার্ভিস রুম সংস্কার 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ও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বামিস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পোর্টালের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সাথে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সংযুক্তির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জন্য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প্রয়োজনীয়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আইসিটি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সরঞ্জাম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সরবরাহ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করা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হয়েছে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bn-IN" sz="200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  <a:tab pos="800100" algn="l"/>
                        </a:tabLs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প্রকল্পের আওতায়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৪০৫১ ইউনিয়ন পরিষদে অটোমেটিক রেইন গেজ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ও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এগ্রোমেট ডিসপ্লে বোর্ড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স্থাপন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৪৮৭ উপজেলা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য়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এগ্রোমেট কিওস্ক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স্থাপন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এসএএওদের জন্য ৬৬৬৪টি ট্যাবলেট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ইন্টারনেট ডাটাসহ সিমকার্ড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ক্রয় ও বিতরণ করা হয়েছে।</a:t>
                      </a: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  <a:tab pos="800100" algn="l"/>
                        </a:tabLst>
                      </a:pP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বিভিন্ন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ইন্সট্রুমেন্ট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সরবরাহ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এবং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গবেষণা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কার্যক্রমের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জন্য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অর্থায়ন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 ওয়েববেজড সফ্টঅয়্যার তৈরি,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ট্রেনিং নিড এসেসমেন্ট </a:t>
                      </a:r>
                      <a:r>
                        <a:rPr lang="en-GB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সম্পাদন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 ৪৮৭ উপজেলার আবহাওয়া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রিস্ক ম্যাপিং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 </a:t>
                      </a:r>
                      <a:r>
                        <a:rPr lang="bn-BD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এগ্রোমেট ডাটা এনালাইসিস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 কৃষি আবহাওয়া তথ্য সেবা প্রদানের জন্য কম্পিউটার সফ্টঅয়্যার</a:t>
                      </a:r>
                      <a:r>
                        <a:rPr lang="en-GB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/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মোবাইল অ্যাপলিকেশন তৈরি, কমুনিকেশন ম্যাটেরিয়াল তৈরি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  <a:tab pos="800100" algn="l"/>
                        </a:tabLst>
                      </a:pPr>
                      <a:r>
                        <a:rPr lang="bn-BD" sz="2000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৪৮৭ উপজেলার জন্য কৃষি আবহাওয়া বিষয়ক ডাটাবেজ তৈরি</a:t>
                      </a:r>
                      <a:r>
                        <a:rPr lang="bn-IN" sz="2000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র জন্য ডাটা ডিজিটা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লা</a:t>
                      </a:r>
                      <a:r>
                        <a:rPr lang="bn-IN" sz="2000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ইজেশন এর কার্যক্রম চলমান।</a:t>
                      </a:r>
                      <a:endParaRPr lang="en-GB" sz="2000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3671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276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5258-3ED0-4684-B2F0-B2EEE14B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319" y="1044791"/>
            <a:ext cx="6981986" cy="677967"/>
          </a:xfrm>
        </p:spPr>
        <p:txBody>
          <a:bodyPr>
            <a:normAutofit fontScale="90000"/>
          </a:bodyPr>
          <a:lstStyle/>
          <a:p>
            <a:pPr algn="ctr"/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১৪ আঞ্চলিক অফিস ও ৬৪ জেলা অফিসে এগ্রোমেট সার্ভিস রুম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স্থাপ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endParaRPr lang="en-IN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48698-F2D1-48CC-B595-238F54FCBDCF}"/>
              </a:ext>
            </a:extLst>
          </p:cNvPr>
          <p:cNvSpPr txBox="1"/>
          <p:nvPr/>
        </p:nvSpPr>
        <p:spPr>
          <a:xfrm>
            <a:off x="154981" y="5534138"/>
            <a:ext cx="780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১৪ আঞ্চলিক অফিস ও ৬৪ জেলা অফিসে ল্যাপটপ, এলসিডি ডিসপ্লে, প্রিন্টার, স্ক্যানার, রাউটার 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ব্রডব্যান্ড এর মাধ্যমে সংযুক্ত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)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6C66A-7CE1-42C3-89CF-D3AA6809D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3" y="1509204"/>
            <a:ext cx="3796197" cy="3839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38C49C-EE7D-4163-947E-50F9A370B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45" y="1531805"/>
            <a:ext cx="3595456" cy="3839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6C38FC-E809-4981-BAF5-B66494A27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6202" y="1569106"/>
            <a:ext cx="3839590" cy="37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12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FF66-CFC2-49B6-983B-DBAA7C013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679"/>
            <a:ext cx="9957047" cy="729215"/>
          </a:xfrm>
        </p:spPr>
        <p:txBody>
          <a:bodyPr>
            <a:normAutofit/>
          </a:bodyPr>
          <a:lstStyle/>
          <a:p>
            <a:pPr algn="ctr"/>
            <a:r>
              <a:rPr lang="bn-IN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প্রকল্পের চলমান কার্যক্রম সম্পর্কে প্রতিক্রিয়া</a:t>
            </a:r>
            <a:endParaRPr lang="en-IN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C9CDE-0706-4136-AA39-D7BB51A12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5" y="1660124"/>
            <a:ext cx="11594237" cy="487384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n-IN" sz="3000" b="1" dirty="0">
                <a:solidFill>
                  <a:srgbClr val="C0000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কৃষক ও কৃষি সম্প্রসারণ কর্মকর্তার মন্তব্য:</a:t>
            </a:r>
            <a:endParaRPr lang="en-IN" sz="3000" dirty="0">
              <a:solidFill>
                <a:srgbClr val="C00000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IN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২০১৯ সনে কৃষি সম্প্রসারণ অধিদপ্তর এর রাজশাহী আঞ্চলিক কার্যালয়ে আয়োজিত সভায় কৃষকবৃন্দ বলেছেন </a:t>
            </a:r>
            <a:r>
              <a:rPr lang="bn-IN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“প্রকল্প থেকে প্রাপ্ত বৃষ্টিপাতের পূর্বাভাস জানতে পেরে ১ সপ্তাহ আউশ কর্তন বন্ধ রেখে আউশ ধান রক্ষা করতে পেরেছি”</a:t>
            </a:r>
            <a:endParaRPr lang="en-IN" sz="2800" dirty="0">
              <a:solidFill>
                <a:srgbClr val="CC0099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bn-IN" sz="2800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২০১৯ সনে কৃষি সম্প্রসারণ অধিদপ্তর এর ময়মনসিংহ আঞ্চলিক কার্যালয়ে আয়োজিত সভায় কৃষকবৃন্দ বলেছেন </a:t>
            </a:r>
            <a:r>
              <a:rPr lang="bn-IN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“প্রকল্প থেকে যথাসময়ে প্রাপ্ত বৃষ্টিপাতের পূর্বাভাস পেয়ে আমরা আলু লাগানো থেকে বিরত থেকেছি”</a:t>
            </a:r>
            <a:endParaRPr lang="en-IN" sz="2800" dirty="0">
              <a:solidFill>
                <a:srgbClr val="CC0099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bn-IN" sz="2800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কৃষি সম্প্রসারণ অধিদপ্তরের রাজশাহী জেলার কর্মকর্তাবৃন্দ বলেছেন </a:t>
            </a:r>
            <a:r>
              <a:rPr lang="bn-IN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“জনাব অতনু সঠিক আবহাওয়ার পূর্বাভা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 ও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পরামর্শ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রাজশাহী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জেলার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কৃষকের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কাছে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পৌঁছে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দিয়ে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bn-IN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বিখ্যাত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হয়েছেন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স্থানীয়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কৃষকগণ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তার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নাম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দিয়েছেন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“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ওয়েদার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রাডার</a:t>
            </a:r>
            <a:r>
              <a:rPr lang="en-US" sz="2800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667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558" y="1189110"/>
            <a:ext cx="9404723" cy="52428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</a:t>
            </a:r>
            <a:r>
              <a:rPr lang="en-US" sz="2800" b="1" dirty="0" err="1">
                <a:solidFill>
                  <a:srgbClr val="00B0F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চলমান</a:t>
            </a:r>
            <a:r>
              <a:rPr lang="en-US" sz="2800" b="1" dirty="0">
                <a:solidFill>
                  <a:srgbClr val="00B0F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05" y="1908006"/>
            <a:ext cx="11239130" cy="3679133"/>
          </a:xfrm>
        </p:spPr>
        <p:txBody>
          <a:bodyPr>
            <a:norm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b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বীজ বপন, চারা রোপণ, সেচ, সার, বালাইনাশক প্রদান</a:t>
            </a:r>
            <a:r>
              <a:rPr lang="en-US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বা</a:t>
            </a:r>
            <a:r>
              <a:rPr lang="en-US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ফসল</a:t>
            </a:r>
            <a:r>
              <a:rPr lang="en-US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সংগ্রহ</a:t>
            </a:r>
            <a:r>
              <a:rPr lang="b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সম্পর্কিত</a:t>
            </a:r>
            <a:r>
              <a:rPr lang="en-US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b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 ধরণের মন্তব্য নিয়মিত</a:t>
            </a:r>
            <a:r>
              <a:rPr lang="en-US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কৃষকবৃন্দ</a:t>
            </a:r>
            <a:r>
              <a:rPr lang="en-US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করে</a:t>
            </a:r>
            <a:r>
              <a:rPr lang="en-US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থাকেন</a:t>
            </a:r>
            <a:r>
              <a:rPr lang="en-US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 </a:t>
            </a:r>
            <a:r>
              <a:rPr lang="b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endParaRPr lang="en-US" sz="2800" dirty="0">
              <a:solidFill>
                <a:srgbClr val="CC0099"/>
              </a:solidFill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IN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অধিকাংশ</a:t>
            </a:r>
            <a:r>
              <a:rPr lang="e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কৃষক</a:t>
            </a:r>
            <a:r>
              <a:rPr lang="e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ও </a:t>
            </a:r>
            <a:r>
              <a:rPr lang="en-IN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সম্প্রসারণকর্মী</a:t>
            </a:r>
            <a:r>
              <a:rPr lang="e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জানিয়েছেন</a:t>
            </a:r>
            <a:r>
              <a:rPr lang="e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প্রকল্প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থেকে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প্রাপ্ত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বৃষ্টিপাতের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পূর্বাভাস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সঠিক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ছিল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এবং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এটি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তারা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খামার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ব্যবস্থাপনায়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কাজে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লাগিয়েছেন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</a:t>
            </a:r>
            <a:r>
              <a:rPr lang="en-IN" sz="2800" dirty="0">
                <a:solidFill>
                  <a:srgbClr val="00FF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IN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অধিকাংশ</a:t>
            </a:r>
            <a:r>
              <a:rPr lang="e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কৃষক</a:t>
            </a:r>
            <a:r>
              <a:rPr lang="e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ও </a:t>
            </a:r>
            <a:r>
              <a:rPr lang="en-IN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সম্প্রসারণকর্মী</a:t>
            </a:r>
            <a:r>
              <a:rPr lang="e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জানিয়েছেন</a:t>
            </a:r>
            <a:r>
              <a:rPr lang="en-IN" sz="2800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প্রকল্প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থেকে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প্রাপ্ত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গবাদি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পশু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,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হাঁস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মুরগী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ও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মৎস্যের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জন্য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প্রদত্ত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কৃষি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আবহাওয়া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পরামর্শ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তাদের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জন্য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IN" sz="2800" dirty="0" err="1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উপকারী</a:t>
            </a:r>
            <a:r>
              <a:rPr lang="en-IN" sz="2800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</a:t>
            </a:r>
            <a:endParaRPr lang="en-IN" sz="2800" dirty="0">
              <a:solidFill>
                <a:srgbClr val="CC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39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>
            <a:extLst>
              <a:ext uri="{FF2B5EF4-FFF2-40B4-BE49-F238E27FC236}">
                <a16:creationId xmlns:a16="http://schemas.microsoft.com/office/drawing/2014/main" id="{D8C876CC-2F5D-4ACD-B259-BD6A21DAD55E}"/>
              </a:ext>
            </a:extLst>
          </p:cNvPr>
          <p:cNvSpPr txBox="1">
            <a:spLocks/>
          </p:cNvSpPr>
          <p:nvPr/>
        </p:nvSpPr>
        <p:spPr bwMode="auto">
          <a:xfrm>
            <a:off x="745724" y="1600200"/>
            <a:ext cx="1010278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Avwg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gvt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‡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dviKvb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gvngy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`, 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wcZv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g„Z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iwdKzj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Bmjvg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MÖvgt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Kzkvevwo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eøKt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Kz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›`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MÖvg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Dc‡Rjvt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Av`g`xwN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,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Rjvt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e¸ov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| MZ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ev‡iv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gŠmy‡g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Avgvi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06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weNv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Rwg‡Z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‡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mP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†`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Iqv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Rb¨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evRvi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n‡Z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wW‡Rj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wK‡b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evox‡Z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hvIqvi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c‡_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eø‡Ki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DcmnKvix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K…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wl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Awdmvi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gvt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AvwbQvi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ingv‡bi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m‡½ †`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Lv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nq|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Zvui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mv‡_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Kzkj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wewbg‡qi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ci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Avgvi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nv‡Z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wW‡R‡ji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Kb‡UBbvi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†`‡L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wZwb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Avgv‡K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wW‡Rj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Kbvi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KviY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Rvb‡Z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Pvb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|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Avwg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Avgvi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ev‡iv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Rwg‡Z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mP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cÖ`v‡bi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K_v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ej‡j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wZwb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Rvbvb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†h,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AvMvgxKvj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n‡Z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e„wócvZ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nIqvi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c~e©vfvl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i‡q‡Q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|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Avwg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mw`b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Rwg‡Z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mP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†`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Iqv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n‡Z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weiZ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_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vwK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|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ciw`b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wVKB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e„wó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nq| Gi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d‡j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Avgvi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06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weNv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Rwg‡Z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mP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w`‡Z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nqwb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Ges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Avgvi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mP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LiP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Kg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jvMvq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ev‡iv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dmj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Drcv`b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LiP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mvkÖq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SutonnyMJ" pitchFamily="2" charset="0"/>
              </a:rPr>
              <a:t>n‡q‡Q</a:t>
            </a:r>
            <a:r>
              <a:rPr lang="en-US" altLang="en-US" sz="2000" b="1" dirty="0">
                <a:solidFill>
                  <a:srgbClr val="000000"/>
                </a:solidFill>
                <a:latin typeface="SutonnyMJ" pitchFamily="2" charset="0"/>
              </a:rPr>
              <a:t>|</a:t>
            </a:r>
          </a:p>
        </p:txBody>
      </p:sp>
      <p:sp>
        <p:nvSpPr>
          <p:cNvPr id="11268" name="Title 1">
            <a:extLst>
              <a:ext uri="{FF2B5EF4-FFF2-40B4-BE49-F238E27FC236}">
                <a16:creationId xmlns:a16="http://schemas.microsoft.com/office/drawing/2014/main" id="{B02A20E4-EDE6-472D-9447-C2AB2239DDC5}"/>
              </a:ext>
            </a:extLst>
          </p:cNvPr>
          <p:cNvSpPr txBox="1">
            <a:spLocks/>
          </p:cNvSpPr>
          <p:nvPr/>
        </p:nvSpPr>
        <p:spPr bwMode="auto">
          <a:xfrm>
            <a:off x="745724" y="3962400"/>
            <a:ext cx="1017945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2000" b="1" dirty="0" err="1">
                <a:latin typeface="SutonnyMJ" pitchFamily="2" charset="0"/>
              </a:rPr>
              <a:t>Avwg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Gg`v`yj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nK</a:t>
            </a:r>
            <a:r>
              <a:rPr lang="en-US" altLang="en-US" sz="2000" b="1" dirty="0">
                <a:latin typeface="SutonnyMJ" pitchFamily="2" charset="0"/>
              </a:rPr>
              <a:t>, </a:t>
            </a:r>
            <a:r>
              <a:rPr lang="en-US" altLang="en-US" sz="2000" b="1" dirty="0" err="1">
                <a:latin typeface="SutonnyMJ" pitchFamily="2" charset="0"/>
              </a:rPr>
              <a:t>wcZvt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Av‡qR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DwÏb</a:t>
            </a:r>
            <a:r>
              <a:rPr lang="en-US" altLang="en-US" sz="2000" b="1" dirty="0">
                <a:latin typeface="SutonnyMJ" pitchFamily="2" charset="0"/>
              </a:rPr>
              <a:t>, </a:t>
            </a:r>
            <a:r>
              <a:rPr lang="en-US" altLang="en-US" sz="2000" b="1" dirty="0" err="1">
                <a:latin typeface="SutonnyMJ" pitchFamily="2" charset="0"/>
              </a:rPr>
              <a:t>MÖvgt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mgmvev</a:t>
            </a:r>
            <a:r>
              <a:rPr lang="en-US" altLang="en-US" sz="2000" b="1" dirty="0">
                <a:latin typeface="SutonnyMJ" pitchFamily="2" charset="0"/>
              </a:rPr>
              <a:t>`, </a:t>
            </a:r>
            <a:r>
              <a:rPr lang="en-US" altLang="en-US" sz="2000" b="1" dirty="0" err="1">
                <a:latin typeface="SutonnyMJ" pitchFamily="2" charset="0"/>
              </a:rPr>
              <a:t>eøKt</a:t>
            </a:r>
            <a:r>
              <a:rPr lang="en-US" altLang="en-US" sz="2000" b="1" dirty="0">
                <a:latin typeface="SutonnyMJ" pitchFamily="2" charset="0"/>
              </a:rPr>
              <a:t> †</a:t>
            </a:r>
            <a:r>
              <a:rPr lang="en-US" altLang="en-US" sz="2000" b="1" dirty="0" err="1">
                <a:latin typeface="SutonnyMJ" pitchFamily="2" charset="0"/>
              </a:rPr>
              <a:t>Kv‡ZvqvjxevM</a:t>
            </a:r>
            <a:r>
              <a:rPr lang="en-US" altLang="en-US" sz="2000" b="1" dirty="0">
                <a:latin typeface="SutonnyMJ" pitchFamily="2" charset="0"/>
              </a:rPr>
              <a:t>, </a:t>
            </a:r>
            <a:r>
              <a:rPr lang="en-US" altLang="en-US" sz="2000" b="1" dirty="0" err="1">
                <a:latin typeface="SutonnyMJ" pitchFamily="2" charset="0"/>
              </a:rPr>
              <a:t>Dc‡Rjvt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cuvPwewe</a:t>
            </a:r>
            <a:r>
              <a:rPr lang="en-US" altLang="en-US" sz="2000" b="1" dirty="0">
                <a:latin typeface="SutonnyMJ" pitchFamily="2" charset="0"/>
              </a:rPr>
              <a:t>, ‡</a:t>
            </a:r>
            <a:r>
              <a:rPr lang="en-US" altLang="en-US" sz="2000" b="1" dirty="0" err="1">
                <a:latin typeface="SutonnyMJ" pitchFamily="2" charset="0"/>
              </a:rPr>
              <a:t>Rjvt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RqcyinvU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gvlKjvB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Pv‡li</a:t>
            </a:r>
            <a:r>
              <a:rPr lang="en-US" altLang="en-US" sz="2000" b="1" dirty="0">
                <a:latin typeface="SutonnyMJ" pitchFamily="2" charset="0"/>
              </a:rPr>
              <a:t> Rb¨ </a:t>
            </a:r>
            <a:r>
              <a:rPr lang="en-US" altLang="en-US" sz="2000" b="1" dirty="0" err="1">
                <a:latin typeface="SutonnyMJ" pitchFamily="2" charset="0"/>
              </a:rPr>
              <a:t>Rwg</a:t>
            </a:r>
            <a:r>
              <a:rPr lang="en-US" altLang="en-US" sz="2000" b="1" dirty="0">
                <a:latin typeface="SutonnyMJ" pitchFamily="2" charset="0"/>
              </a:rPr>
              <a:t> ˆ</a:t>
            </a:r>
            <a:r>
              <a:rPr lang="en-US" altLang="en-US" sz="2000" b="1" dirty="0" err="1">
                <a:latin typeface="SutonnyMJ" pitchFamily="2" charset="0"/>
              </a:rPr>
              <a:t>Zix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K‡i</a:t>
            </a:r>
            <a:r>
              <a:rPr lang="en-US" altLang="en-US" sz="2000" b="1" dirty="0">
                <a:latin typeface="SutonnyMJ" pitchFamily="2" charset="0"/>
              </a:rPr>
              <a:t> MZ 25/08/2020 </a:t>
            </a:r>
            <a:r>
              <a:rPr lang="en-US" altLang="en-US" sz="2000" b="1" dirty="0" err="1">
                <a:latin typeface="SutonnyMJ" pitchFamily="2" charset="0"/>
              </a:rPr>
              <a:t>Zvwi‡L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exR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ec‡bi</a:t>
            </a:r>
            <a:r>
              <a:rPr lang="en-US" altLang="en-US" sz="2000" b="1" dirty="0">
                <a:latin typeface="SutonnyMJ" pitchFamily="2" charset="0"/>
              </a:rPr>
              <a:t> Rb </a:t>
            </a:r>
            <a:r>
              <a:rPr lang="en-US" altLang="en-US" sz="2000" b="1" dirty="0" err="1">
                <a:latin typeface="SutonnyMJ" pitchFamily="2" charset="0"/>
              </a:rPr>
              <a:t>wm×všÍ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MÖnb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Kwi</a:t>
            </a:r>
            <a:r>
              <a:rPr lang="en-US" altLang="en-US" sz="2000" b="1" dirty="0">
                <a:latin typeface="SutonnyMJ" pitchFamily="2" charset="0"/>
              </a:rPr>
              <a:t> | </a:t>
            </a:r>
            <a:r>
              <a:rPr lang="en-US" altLang="en-US" sz="2000" b="1" dirty="0" err="1">
                <a:latin typeface="SutonnyMJ" pitchFamily="2" charset="0"/>
              </a:rPr>
              <a:t>wKš</a:t>
            </a:r>
            <a:r>
              <a:rPr lang="en-US" altLang="en-US" sz="2000" b="1" dirty="0">
                <a:latin typeface="SutonnyMJ" pitchFamily="2" charset="0"/>
              </a:rPr>
              <a:t>‘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Avgvi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eø‡Ki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DcmnKvix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K…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wl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Awdmvi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gvt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AvwZKzi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iRv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Avgv‡K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Rvbvb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†h,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AvMvgxKvj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n‡Z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e„wócvZ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nIqvi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c~e©vfve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i‡q‡Q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|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GgZve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¯’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vq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exR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ecb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Kiv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n‡j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exR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cu‡P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hvIqvi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m¤¢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vebv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i‡q‡Q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Kv‡RB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exR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ecb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bv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KivB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kÖq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|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Avwg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Zuvi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civgk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© †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gvZv‡eK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gvlKjvB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exR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ecb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n‡Z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weiZ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_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vwK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|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ciw`b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wVKB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SutonnyMJ" pitchFamily="2" charset="0"/>
              </a:rPr>
              <a:t>e„wó</a:t>
            </a:r>
            <a:r>
              <a:rPr lang="en-US" altLang="en-US" sz="2000" b="1" dirty="0">
                <a:solidFill>
                  <a:srgbClr val="000099"/>
                </a:solidFill>
                <a:latin typeface="SutonnyMJ" pitchFamily="2" charset="0"/>
              </a:rPr>
              <a:t> nq|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Avwg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hw</a:t>
            </a:r>
            <a:r>
              <a:rPr lang="en-US" altLang="en-US" sz="2000" b="1" dirty="0">
                <a:latin typeface="SutonnyMJ" pitchFamily="2" charset="0"/>
              </a:rPr>
              <a:t>` </a:t>
            </a:r>
            <a:r>
              <a:rPr lang="en-US" altLang="en-US" sz="2000" b="1" dirty="0" err="1">
                <a:latin typeface="SutonnyMJ" pitchFamily="2" charset="0"/>
              </a:rPr>
              <a:t>Hw`b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gvlKjvB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exR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ecb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KiZvg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Zvn‡j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exR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cu‡P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wM‡q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Avwg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Avw</a:t>
            </a:r>
            <a:r>
              <a:rPr lang="en-US" altLang="en-US" sz="2000" b="1" dirty="0">
                <a:latin typeface="SutonnyMJ" pitchFamily="2" charset="0"/>
              </a:rPr>
              <a:t>_©</a:t>
            </a:r>
            <a:r>
              <a:rPr lang="en-US" altLang="en-US" sz="2000" b="1" dirty="0" err="1">
                <a:latin typeface="SutonnyMJ" pitchFamily="2" charset="0"/>
              </a:rPr>
              <a:t>Kfv‡e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ÿwZMÖ</a:t>
            </a:r>
            <a:r>
              <a:rPr lang="en-US" altLang="en-US" sz="2000" b="1" dirty="0">
                <a:latin typeface="SutonnyMJ" pitchFamily="2" charset="0"/>
              </a:rPr>
              <a:t>¯’ </a:t>
            </a:r>
            <a:r>
              <a:rPr lang="en-US" altLang="en-US" sz="2000" b="1" dirty="0" err="1">
                <a:latin typeface="SutonnyMJ" pitchFamily="2" charset="0"/>
              </a:rPr>
              <a:t>nZvg</a:t>
            </a:r>
            <a:r>
              <a:rPr lang="en-US" altLang="en-US" sz="2000" b="1" dirty="0">
                <a:latin typeface="SutonnyMJ" pitchFamily="2" charset="0"/>
              </a:rPr>
              <a:t>|</a:t>
            </a:r>
          </a:p>
        </p:txBody>
      </p:sp>
      <p:pic>
        <p:nvPicPr>
          <p:cNvPr id="11269" name="Picture 8" descr="F:\Administration\Development\AEO Gabtoli sir\New folder\en-gases-liquids-fluid-mechanics-drag-hemispherical-cup-anemometer.gif">
            <a:extLst>
              <a:ext uri="{FF2B5EF4-FFF2-40B4-BE49-F238E27FC236}">
                <a16:creationId xmlns:a16="http://schemas.microsoft.com/office/drawing/2014/main" id="{DB562EA2-D470-4056-B631-74E369D256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175" y="5334000"/>
            <a:ext cx="1266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FBD56FB0-696F-4B1D-829B-6FFDF3D5C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012" y="1600199"/>
            <a:ext cx="10360240" cy="37619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Avwg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 ‡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gvt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gvgyb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†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kL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, 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wcZv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–t †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gvt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†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nv‡mb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Avjx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†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kL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,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MÖvg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- t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g_yivcyi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, 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eøK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-t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g_yivcyi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Dc‡Rjv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t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m~RvbMi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, †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Rjv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t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cvebv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 ‡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cuqvR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Pv‡li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Rb¨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Rwg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‰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Zix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K‡i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MZ 07-10-2020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Zvwi‡L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exR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ec‡bi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Rb¨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wm×všÍ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MÖnb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Kwi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|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wKšÍ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Avgvi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eø‡Ki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DcmnKvix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K…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wl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Awdmvi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 †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gvt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gwbiæ¾vgvb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Avgv‡K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Rvbvb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†h,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AvMvgxKvj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n‡Z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e„wócvZ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nIqvi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c~e©vfvl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i‡q‡Q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|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GgZve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¯’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vq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exR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ecb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Kiv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n‡j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exR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cu‡P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hvIqvi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m¤¢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vebv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i‡q‡Q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Kv‡RB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exR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ecb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bv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KivB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†</a:t>
            </a:r>
            <a:r>
              <a:rPr lang="en-US" altLang="en-US" sz="2800" dirty="0" err="1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kÖq</a:t>
            </a:r>
            <a:r>
              <a:rPr lang="en-US" altLang="en-US" sz="2800" dirty="0">
                <a:solidFill>
                  <a:srgbClr val="000099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|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Avwg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Zvui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civgk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© †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gvZv‡eK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†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cuqvR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exR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ecb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n‡Z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weiZ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_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vwK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|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ciw`b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wVKB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e„wó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nq|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Avwg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hw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`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Hw`b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†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cuqvR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exR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ecb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KiZvg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Zvn‡j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exR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cu‡P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wM‡q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Avwg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Avw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_©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Kfv‡e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ÿwZMÖ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¯’ </a:t>
            </a:r>
            <a:r>
              <a:rPr lang="en-US" altLang="en-US" sz="2800" dirty="0" err="1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nZvg</a:t>
            </a:r>
            <a:r>
              <a:rPr lang="en-US" altLang="en-US" sz="2800" dirty="0">
                <a:solidFill>
                  <a:schemeClr val="tx1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|</a:t>
            </a:r>
          </a:p>
          <a:p>
            <a:pPr algn="just"/>
            <a:endParaRPr lang="en-US" altLang="en-US" sz="1800" dirty="0"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marL="0" indent="0" algn="just">
              <a:buNone/>
            </a:pPr>
            <a:endParaRPr lang="en-US" altLang="en-US" sz="1800" dirty="0">
              <a:latin typeface="Segoe UI Semibold" panose="020B0702040204020203" pitchFamily="34" charset="0"/>
              <a:ea typeface="SutonnyMJ" pitchFamily="2" charset="0"/>
              <a:cs typeface="SutonnyMJ" pitchFamily="2" charset="0"/>
            </a:endParaRPr>
          </a:p>
        </p:txBody>
      </p:sp>
      <p:pic>
        <p:nvPicPr>
          <p:cNvPr id="12292" name="Picture 8" descr="F:\Administration\Development\AEO Gabtoli sir\New folder\en-gases-liquids-fluid-mechanics-drag-hemispherical-cup-anemometer.gif">
            <a:extLst>
              <a:ext uri="{FF2B5EF4-FFF2-40B4-BE49-F238E27FC236}">
                <a16:creationId xmlns:a16="http://schemas.microsoft.com/office/drawing/2014/main" id="{C7A00C57-30BC-4AC2-9481-7BD401851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796" y="4954555"/>
            <a:ext cx="1266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72DC-F112-46E6-A8FD-75B886A9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087" y="1222526"/>
            <a:ext cx="9404723" cy="561305"/>
          </a:xfrm>
        </p:spPr>
        <p:txBody>
          <a:bodyPr/>
          <a:lstStyle/>
          <a:p>
            <a:pPr algn="ctr"/>
            <a:r>
              <a:rPr lang="en-US" sz="2400" b="1" dirty="0" err="1">
                <a:solidFill>
                  <a:srgbClr val="00FF00"/>
                </a:solidFill>
              </a:rPr>
              <a:t>বগুড়া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অঞ্চলের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এক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কৃষকের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সফলতার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গল্প</a:t>
            </a:r>
            <a:endParaRPr lang="en-US" b="1" dirty="0">
              <a:solidFill>
                <a:srgbClr val="00FF00"/>
              </a:solidFill>
            </a:endParaRPr>
          </a:p>
        </p:txBody>
      </p:sp>
      <p:pic>
        <p:nvPicPr>
          <p:cNvPr id="4" name="সফলতার গল্প, সিরাজগঞ্জ">
            <a:hlinkClick r:id="" action="ppaction://media"/>
            <a:extLst>
              <a:ext uri="{FF2B5EF4-FFF2-40B4-BE49-F238E27FC236}">
                <a16:creationId xmlns:a16="http://schemas.microsoft.com/office/drawing/2014/main" id="{103A91AB-F58D-479D-8174-A0AFA362B8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374" y="1783831"/>
            <a:ext cx="8251308" cy="4194175"/>
          </a:xfrm>
        </p:spPr>
      </p:pic>
    </p:spTree>
    <p:extLst>
      <p:ext uri="{BB962C8B-B14F-4D97-AF65-F5344CB8AC3E}">
        <p14:creationId xmlns:p14="http://schemas.microsoft.com/office/powerpoint/2010/main" val="6511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56A7-CA40-405A-8E1F-A8714CBE7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19" y="1288417"/>
            <a:ext cx="10515600" cy="61553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প্রকল্পের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মিড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টার্ম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রিভিউ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অনুযায়ী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বামিস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এর</a:t>
            </a:r>
            <a:r>
              <a:rPr lang="en-US" sz="2800" b="1" dirty="0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আবহাওয়া</a:t>
            </a:r>
            <a:r>
              <a:rPr lang="en-US" sz="2800" b="1" dirty="0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বিষয়ক</a:t>
            </a:r>
            <a:r>
              <a:rPr lang="en-US" sz="2800" b="1" dirty="0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পূর্বাভাস</a:t>
            </a:r>
            <a:r>
              <a:rPr lang="en-US" sz="2800" b="1" dirty="0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এর</a:t>
            </a:r>
            <a:r>
              <a:rPr lang="en-US" sz="2800" b="1" dirty="0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কার্যকারিতা</a:t>
            </a:r>
            <a:endParaRPr lang="en-IN" sz="2800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7C825-76CD-440C-921A-7D963E075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08" y="1826557"/>
            <a:ext cx="6834807" cy="416369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সর্বনিম্ন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সংখ্যক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(১.৫৩%) </a:t>
            </a:r>
            <a:r>
              <a:rPr lang="bn-IN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জানিয়েছেন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বর্তমানে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প্রদত্ত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আবহাওয়া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বিষয়ক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তথ্য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বা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পূর্বাভাস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কার্যকর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bn-IN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নয়, ২.৮৮ % কৃষক কোন ফলাফল জানাতে পরেননি, ২.৮১% কৃষক ফসলকে ক্ষতির হাত থেকে রক্ষায় এটি মোটেই কার্যকর নয়। </a:t>
            </a:r>
            <a:r>
              <a:rPr lang="en-US" dirty="0" err="1">
                <a:solidFill>
                  <a:srgbClr val="C0000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বেজ</a:t>
            </a:r>
            <a:r>
              <a:rPr lang="en-US" dirty="0">
                <a:solidFill>
                  <a:srgbClr val="C0000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লাইন</a:t>
            </a:r>
            <a:r>
              <a:rPr lang="en-US" dirty="0">
                <a:solidFill>
                  <a:srgbClr val="C0000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সার্ভে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র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প্রতিবেদন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অনুযায়ী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, ৯১.৩৭% 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কৃষক</a:t>
            </a:r>
            <a:r>
              <a:rPr lang="en-US" dirty="0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জানিয়েছেন</a:t>
            </a:r>
            <a:r>
              <a:rPr lang="en-US" dirty="0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প্রদত্ত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কৃষি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আবহাওয়া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তথ্য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সেবা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মোটেও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কার্যকর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bn-IN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নয়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তারা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তাদের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ফসলকে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ক্ষতির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হাত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থেকে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র</a:t>
            </a:r>
            <a:r>
              <a:rPr lang="bn-IN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ক্ষা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করতে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পারেননি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</a:t>
            </a:r>
            <a:endParaRPr lang="bn-IN" dirty="0">
              <a:solidFill>
                <a:srgbClr val="000099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অথচ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মিডলাইন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সার্ভের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প্রতিবেদনে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এটি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২.৮২% এ 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নেমে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এসেছে</a:t>
            </a:r>
            <a:r>
              <a:rPr lang="en-US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</a:t>
            </a:r>
            <a:endParaRPr lang="en-US" dirty="0">
              <a:solidFill>
                <a:srgbClr val="C00000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অধিকাংশ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(৭৪.৯১%)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কৃষক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বলেছেন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বর্তমানে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প্রদত্ত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আবহাওয়া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বিষয়ক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তথ্য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বা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পূর্বাভাস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কার্যকর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(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মিড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লাইন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সার্ভে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) </a:t>
            </a:r>
            <a:endParaRPr lang="bn-IN" dirty="0">
              <a:solidFill>
                <a:srgbClr val="000099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দ্বিতীয়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সর্বোচ্চ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সংখ্যক</a:t>
            </a:r>
            <a:r>
              <a:rPr lang="bn-IN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(১৭.৮৮%)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কৃষক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জানান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এটি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দুর্যোগ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থেকে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তাদের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ফসল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রক্ষায়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খুবই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কার্যকর</a:t>
            </a:r>
            <a:r>
              <a:rPr lang="en-US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23D9D4B-4CDE-475C-A34F-6683C5F67761}"/>
              </a:ext>
            </a:extLst>
          </p:cNvPr>
          <p:cNvGraphicFramePr/>
          <p:nvPr/>
        </p:nvGraphicFramePr>
        <p:xfrm>
          <a:off x="7258289" y="2356822"/>
          <a:ext cx="4663106" cy="338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6573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989B76B8-1F6A-4A0C-B583-82D867751B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06375"/>
            <a:ext cx="12038120" cy="59102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bn-IN" b="1" u="sng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r>
              <a:rPr lang="bn-IN" sz="14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ডিপিপি রিভিশন</a:t>
            </a:r>
            <a:r>
              <a:rPr lang="en-US" sz="14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4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এবং</a:t>
            </a:r>
            <a:r>
              <a:rPr lang="en-US" sz="14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4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নতুন</a:t>
            </a:r>
            <a:r>
              <a:rPr lang="en-US" sz="14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4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গুরুত্বপূর্ন</a:t>
            </a:r>
            <a:r>
              <a:rPr lang="en-US" sz="14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4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কার্যক্রম</a:t>
            </a:r>
            <a:r>
              <a:rPr lang="en-US" sz="14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4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অন্তর্ভুক্তকরণ</a:t>
            </a:r>
            <a:endParaRPr lang="bn-IN" sz="9600" b="1" u="sng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bn-IN" sz="128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ক) আর্থিক সংস্থান</a:t>
            </a:r>
          </a:p>
          <a:p>
            <a:pPr marL="0" indent="0">
              <a:buNone/>
            </a:pPr>
            <a:r>
              <a:rPr lang="bn-IN" sz="12800" b="1" dirty="0">
                <a:latin typeface="Nikosh" panose="02000000000000000000" pitchFamily="2" charset="0"/>
                <a:cs typeface="Nikosh" panose="02000000000000000000" pitchFamily="2" charset="0"/>
              </a:rPr>
              <a:t>বিগত ৩ অর্থবছরে </a:t>
            </a:r>
            <a:r>
              <a:rPr lang="en-US" sz="12800" b="1" dirty="0" err="1">
                <a:latin typeface="Nikosh" panose="02000000000000000000" pitchFamily="2" charset="0"/>
                <a:cs typeface="Nikosh" panose="02000000000000000000" pitchFamily="2" charset="0"/>
              </a:rPr>
              <a:t>অব্যয়িত</a:t>
            </a:r>
            <a:r>
              <a:rPr lang="en-US" sz="1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12800" b="1" dirty="0" err="1">
                <a:latin typeface="Nikosh" panose="02000000000000000000" pitchFamily="2" charset="0"/>
                <a:cs typeface="Nikosh" panose="02000000000000000000" pitchFamily="2" charset="0"/>
              </a:rPr>
              <a:t>অর্থ</a:t>
            </a:r>
            <a:r>
              <a:rPr lang="bn-IN" sz="12800" b="1" dirty="0">
                <a:latin typeface="Nikosh" panose="02000000000000000000" pitchFamily="2" charset="0"/>
                <a:cs typeface="Nikosh" panose="02000000000000000000" pitchFamily="2" charset="0"/>
              </a:rPr>
              <a:t>: </a:t>
            </a:r>
            <a:endParaRPr lang="en-GB" sz="1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bn-IN" sz="12800" dirty="0">
                <a:latin typeface="Nikosh" panose="02000000000000000000" pitchFamily="2" charset="0"/>
                <a:cs typeface="Nikosh" panose="02000000000000000000" pitchFamily="2" charset="0"/>
              </a:rPr>
              <a:t>জিওবি</a:t>
            </a:r>
            <a:r>
              <a:rPr lang="de-DE" sz="1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de-DE" sz="12800" dirty="0">
                <a:solidFill>
                  <a:srgbClr val="00B0F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(ভ্যাট প্রভিশন ও অন্যান্য)</a:t>
            </a:r>
            <a:r>
              <a:rPr lang="bn-IN" sz="12800" dirty="0">
                <a:latin typeface="Nikosh" panose="02000000000000000000" pitchFamily="2" charset="0"/>
                <a:cs typeface="Nikosh" panose="02000000000000000000" pitchFamily="2" charset="0"/>
              </a:rPr>
              <a:t>: ৭৫৫.৭৬ লক্ষ টাকা</a:t>
            </a:r>
            <a:endParaRPr lang="en-GB" sz="1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bn-IN" sz="12800" dirty="0">
                <a:latin typeface="Nikosh" panose="02000000000000000000" pitchFamily="2" charset="0"/>
                <a:cs typeface="Nikosh" panose="02000000000000000000" pitchFamily="2" charset="0"/>
              </a:rPr>
              <a:t>প্রকল্প সাহায্য</a:t>
            </a:r>
            <a:r>
              <a:rPr lang="de-DE" sz="1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de-DE" sz="12800" dirty="0">
                <a:solidFill>
                  <a:srgbClr val="00B0F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</a:t>
            </a:r>
            <a:r>
              <a:rPr lang="bn-IN" sz="12800" dirty="0">
                <a:solidFill>
                  <a:srgbClr val="00B0F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টেন্ডার সাশ্রয়, ট্যাক্স প্রভিশন, প্রাইস কন্টিনজেন্সি ও অন্যান্য</a:t>
            </a:r>
            <a:r>
              <a:rPr lang="de-DE" sz="12800" dirty="0">
                <a:solidFill>
                  <a:srgbClr val="00B0F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)</a:t>
            </a:r>
            <a:r>
              <a:rPr lang="bn-IN" sz="12800" dirty="0">
                <a:latin typeface="Nikosh" panose="02000000000000000000" pitchFamily="2" charset="0"/>
                <a:cs typeface="Nikosh" panose="02000000000000000000" pitchFamily="2" charset="0"/>
              </a:rPr>
              <a:t>: ৩৪৭৮.১৩ লক্ষ টাকা</a:t>
            </a:r>
            <a:endParaRPr lang="en-GB" sz="1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bn-IN" sz="128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মোট: ৪২৩৩.৮৯ লক্ষ টাকা। </a:t>
            </a:r>
          </a:p>
          <a:p>
            <a:pPr marL="0" indent="0">
              <a:buNone/>
            </a:pPr>
            <a:endParaRPr lang="en-GB" sz="1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as-IN" sz="12800" dirty="0">
                <a:latin typeface="Nikosh" panose="02000000000000000000" pitchFamily="2" charset="0"/>
                <a:cs typeface="Nikosh" panose="02000000000000000000" pitchFamily="2" charset="0"/>
              </a:rPr>
              <a:t>এ ছাড়াও বিশ্বব্যাংক কর্তৃক প্রায় </a:t>
            </a:r>
            <a:r>
              <a:rPr lang="as-IN" sz="128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৮০ কোটি টাকা </a:t>
            </a:r>
            <a:r>
              <a:rPr lang="as-IN" sz="12800" dirty="0">
                <a:latin typeface="Nikosh" panose="02000000000000000000" pitchFamily="2" charset="0"/>
                <a:cs typeface="Nikosh" panose="02000000000000000000" pitchFamily="2" charset="0"/>
              </a:rPr>
              <a:t>(৯.৫ মিলিয়ন ইউএসডি) প্রকল্পে অতিরিক্ত বরাদ্দ দেওয়া হয়েছে (ইআরডি ও বিশ্বব্যাংক এর মধ্যে ১৪.০৫.২০২০ তারিখে সংশোধিত আর্থিক চুক্তি সম্পাদিত হয়)।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832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989B76B8-1F6A-4A0C-B583-82D867751B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165" y="501650"/>
            <a:ext cx="11967099" cy="5713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n-IN" sz="3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খ)</a:t>
            </a:r>
            <a:r>
              <a:rPr lang="en-US" sz="3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sz="3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এলাকা</a:t>
            </a:r>
            <a:r>
              <a:rPr lang="en-US" sz="3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বৃদ্ধি</a:t>
            </a:r>
            <a:endParaRPr lang="en-GB" sz="3200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just">
              <a:buNone/>
            </a:pP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ডিপিপি অনুযায়ী প্রকল্প এলাকা সারা বাংলাদেশের  ৬৪ জেলা, ৪৮৭ উপজেলা ও ৪০৫১ ইউনিয়ন। বর্তমানে বাংলাদেশে ৪৯১ টি উপজেলা এবং ৪৫৫৪ টি ইউনিয়ন। </a:t>
            </a:r>
            <a:r>
              <a:rPr lang="bn-IN" sz="28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বাকী ০৪ টি উপজেলা ও ৫০৩ টি ইউনিয়নকে অন্তর্ভুক্ত 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করা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just">
              <a:buNone/>
            </a:pPr>
            <a:r>
              <a:rPr lang="bn-IN" sz="3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গ) </a:t>
            </a:r>
            <a:r>
              <a:rPr lang="en-GB" sz="3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প্রকল্পের</a:t>
            </a:r>
            <a:r>
              <a:rPr lang="en-GB" sz="3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মেয়াদ</a:t>
            </a:r>
            <a:r>
              <a:rPr lang="en-GB" sz="3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বৃদ্ধি</a:t>
            </a:r>
            <a:endParaRPr lang="en-GB" sz="3200" b="1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just">
              <a:buNone/>
            </a:pP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নির্ধারিত তারিখের একবছর পরে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ল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শুরু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হওয়ার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কারণে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সব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কার্যক্রম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ু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২০২১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মধ্যে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ডিপিপির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লক্ষ্যমাত্রা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অনুযায়ী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সম্পন্ন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সম্ভব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নয়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। এ ছাড়াও উপজেলা পর্যায়ে কৃষি আবহাওয়ার তথ্য ও পরামর্শ সেবা প্রদানের লক্ষ্যে কৃষি আবহাওয়া তথ্য পোর্টালে বাংলাদেশ আবহাওয়া অধিদপ্তর ও বাংলাদেশ পানি উন্নয়ন বোর্ড থেকে উপজেলা পর্যায়ের তথ্য প্রাপ্তি নিশ্চিত করার জন্য প্রকল্পের মেয়াদ </a:t>
            </a:r>
            <a:r>
              <a:rPr lang="bn-IN" sz="28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en-US" sz="28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</a:t>
            </a:r>
            <a:r>
              <a:rPr lang="bn-IN" sz="28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en-US" sz="28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২০২৩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পর্যন্ত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বৃদ্ধি করা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প্র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স্তাব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রাখা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0" indent="0" algn="just">
              <a:buNone/>
            </a:pPr>
            <a:endParaRPr lang="en-GB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7173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A81E9-6FCF-4277-B698-A2E1533C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05" y="1178848"/>
            <a:ext cx="11464389" cy="756682"/>
          </a:xfrm>
        </p:spPr>
        <p:txBody>
          <a:bodyPr>
            <a:normAutofit/>
          </a:bodyPr>
          <a:lstStyle/>
          <a:p>
            <a:pPr algn="ctr"/>
            <a:r>
              <a:rPr lang="bn-IN" sz="32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বাংলাদেশের দুটি বিশ্ববিদ্যালয়ে কৃষি আবহাওয়া বিভাগ চালু</a:t>
            </a:r>
            <a:endParaRPr lang="en-US" sz="32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8194" name="Picture 2" descr="Image result for photo of mymensingh agricultural college">
            <a:extLst>
              <a:ext uri="{FF2B5EF4-FFF2-40B4-BE49-F238E27FC236}">
                <a16:creationId xmlns:a16="http://schemas.microsoft.com/office/drawing/2014/main" id="{2C34C8B5-A9E2-4A00-9017-6F0F71D4A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" y="2174178"/>
            <a:ext cx="3745275" cy="327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639E2-68CE-44CD-BCCC-D88B319FE509}"/>
              </a:ext>
            </a:extLst>
          </p:cNvPr>
          <p:cNvSpPr txBox="1"/>
          <p:nvPr/>
        </p:nvSpPr>
        <p:spPr>
          <a:xfrm>
            <a:off x="0" y="5494486"/>
            <a:ext cx="3553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বাংলাদেশ কৃষি বিশ্ববিদ্যালয়, ময়মনসিংহ 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8198" name="Picture 6" descr="Image result for photo of Bangabandhu agricultural university in gazipur">
            <a:extLst>
              <a:ext uri="{FF2B5EF4-FFF2-40B4-BE49-F238E27FC236}">
                <a16:creationId xmlns:a16="http://schemas.microsoft.com/office/drawing/2014/main" id="{7ED67814-8563-406A-A905-EFE3188E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96" y="2141448"/>
            <a:ext cx="4033529" cy="323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may contain: 7 people, including Aziz Mazharul, people smiling, people standing and indoor">
            <a:extLst>
              <a:ext uri="{FF2B5EF4-FFF2-40B4-BE49-F238E27FC236}">
                <a16:creationId xmlns:a16="http://schemas.microsoft.com/office/drawing/2014/main" id="{B89635CD-3517-4397-8283-B0B15FF71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40" y="2631989"/>
            <a:ext cx="3913265" cy="323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A65836-B076-45B7-A855-29BF95F62E1E}"/>
              </a:ext>
            </a:extLst>
          </p:cNvPr>
          <p:cNvSpPr txBox="1"/>
          <p:nvPr/>
        </p:nvSpPr>
        <p:spPr>
          <a:xfrm>
            <a:off x="8062495" y="5494486"/>
            <a:ext cx="4033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s-IN" sz="2400" b="1" dirty="0">
                <a:latin typeface="Nikosh" panose="02000000000000000000" pitchFamily="2" charset="0"/>
                <a:cs typeface="Nikosh" panose="02000000000000000000" pitchFamily="2" charset="0"/>
              </a:rPr>
              <a:t>বঙ্গবন্ধু শেখ মুজিবুর রহমান কৃষি বিশ্ববিদ্যাল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য়, গাজীপুর</a:t>
            </a:r>
            <a:endParaRPr lang="en-GB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2315-6077-4E87-9611-D31C825E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837960"/>
            <a:ext cx="10582183" cy="47939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(</a:t>
            </a:r>
            <a:r>
              <a:rPr lang="en-US" sz="2800" b="1" dirty="0" err="1">
                <a:latin typeface="Nikosh" panose="02000000000000000000" pitchFamily="2" charset="0"/>
                <a:cs typeface="Nikosh" panose="02000000000000000000" pitchFamily="2" charset="0"/>
              </a:rPr>
              <a:t>চলমান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)</a:t>
            </a:r>
            <a:endParaRPr lang="en-US" sz="2800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14C7B0-FA2C-4E8C-A679-9018CCA4E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154073"/>
              </p:ext>
            </p:extLst>
          </p:nvPr>
        </p:nvGraphicFramePr>
        <p:xfrm>
          <a:off x="819777" y="1317355"/>
          <a:ext cx="10676808" cy="46102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22475">
                  <a:extLst>
                    <a:ext uri="{9D8B030D-6E8A-4147-A177-3AD203B41FA5}">
                      <a16:colId xmlns:a16="http://schemas.microsoft.com/office/drawing/2014/main" val="2117260258"/>
                    </a:ext>
                  </a:extLst>
                </a:gridCol>
                <a:gridCol w="8454333">
                  <a:extLst>
                    <a:ext uri="{9D8B030D-6E8A-4147-A177-3AD203B41FA5}">
                      <a16:colId xmlns:a16="http://schemas.microsoft.com/office/drawing/2014/main" val="178306789"/>
                    </a:ext>
                  </a:extLst>
                </a:gridCol>
              </a:tblGrid>
              <a:tr h="3113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dirty="0" err="1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উদ্দেশ্য</a:t>
                      </a:r>
                      <a:endParaRPr lang="en-GB" sz="2300" dirty="0">
                        <a:solidFill>
                          <a:srgbClr val="CC0099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6022" marR="66022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300" dirty="0" err="1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অদ্যাবধি</a:t>
                      </a:r>
                      <a:r>
                        <a:rPr lang="en-GB" sz="2300" dirty="0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2300" dirty="0" err="1">
                          <a:solidFill>
                            <a:srgbClr val="CC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অর্জন</a:t>
                      </a:r>
                      <a:endParaRPr lang="en-GB" sz="2300" dirty="0">
                        <a:solidFill>
                          <a:srgbClr val="CC0099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6022" marR="66022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526471"/>
                  </a:ext>
                </a:extLst>
              </a:tr>
              <a:tr h="4241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৩। 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 আবহাওয়া তথ্য পদ্ধতি উন্নতকরণের মাধ্যমে ডিএই’র সক্ষমতা বৃদ্ধি করা</a:t>
                      </a:r>
                      <a:r>
                        <a:rPr lang="hi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190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 </a:t>
                      </a:r>
                      <a:endParaRPr lang="en-GB" sz="19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6022" marR="66022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 পর্যন্ত কর্মকর্তাদের ৩৩ ব্যাচ</a:t>
                      </a:r>
                      <a:r>
                        <a:rPr lang="en-GB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 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এসএএওদের ১২৮ ব্যাচ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প্রশিক্ষণ অনুষ্ঠিত হয়েছে যেখানে </a:t>
                      </a:r>
                      <a:r>
                        <a:rPr lang="bn-BD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৯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৯০</a:t>
                      </a:r>
                      <a:r>
                        <a:rPr lang="bn-BD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জন কর্মকর্তা</a:t>
                      </a:r>
                      <a:r>
                        <a:rPr lang="en-GB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 ৩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৮৪০ জন এসএএও </a:t>
                      </a:r>
                      <a:r>
                        <a:rPr lang="en-GB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কে</a:t>
                      </a:r>
                      <a:r>
                        <a:rPr lang="en-GB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</a:t>
                      </a:r>
                      <a:r>
                        <a:rPr lang="en-GB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আবহাওয়া</a:t>
                      </a:r>
                      <a:r>
                        <a:rPr lang="en-GB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GB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বিষয়ক</a:t>
                      </a:r>
                      <a:r>
                        <a:rPr lang="en-GB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BD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প্রশিক্ষণ প্রদান করা হয়েছে।</a:t>
                      </a:r>
                      <a:endParaRPr lang="bn-IN" sz="190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ইতোমধ্যে ৩০ জন কর্মকর্তা থাইল্যান্ড ও ভারতে আন্তর্জাতিক প্রশিক্ষণ গ্রহণ করেছেন। প্রকল্পের আওতায় </a:t>
                      </a:r>
                      <a:r>
                        <a:rPr lang="en-GB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জন কর্মকর্তা </a:t>
                      </a:r>
                      <a:r>
                        <a:rPr lang="en-US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সুইজারল্যান্ড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ও </a:t>
                      </a:r>
                      <a:r>
                        <a:rPr lang="en-US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থাইল্যান্ড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-এ 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আন্তর্জাতিক সেমিনারে অংশগ্রহণ করেছেন।  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 জন কর্মকর্তা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ইউএসএ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</a:t>
                      </a:r>
                      <a:r>
                        <a:rPr lang="en-US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আমেরিকা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) ও ১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 জন কর্মকর্তা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নেপালে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উদ্বুদ্ধকরণ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ভ্রমনে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IN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অংশগ্রহণ করেছেন</a:t>
                      </a:r>
                      <a:r>
                        <a:rPr lang="en-US" sz="19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19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6022" marR="66022" marT="0" marB="0"/>
                </a:tc>
                <a:extLst>
                  <a:ext uri="{0D108BD9-81ED-4DB2-BD59-A6C34878D82A}">
                    <a16:rowId xmlns:a16="http://schemas.microsoft.com/office/drawing/2014/main" val="2583671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420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4E56-D1DA-442E-B30E-B8D0230C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42" y="968185"/>
            <a:ext cx="10813102" cy="930357"/>
          </a:xfrm>
        </p:spPr>
        <p:txBody>
          <a:bodyPr>
            <a:normAutofit/>
          </a:bodyPr>
          <a:lstStyle/>
          <a:p>
            <a:pPr algn="ctr"/>
            <a:r>
              <a:rPr lang="bn-IN" sz="24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বাংলাদেশ কৃষি বিশ্ববিদ্যালয় ও </a:t>
            </a:r>
            <a:r>
              <a:rPr lang="as-IN" sz="24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বঙ্গবন্ধু শেখ মুজিবুর রহমান কৃষি বিশ্ববিদ্যাল</a:t>
            </a:r>
            <a:r>
              <a:rPr lang="bn-IN" sz="24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য়ে কৃষি আবহাওয়া বিভাগ চালুর বিষয়ে বিশ্ববিদ্যালয় মঞ্জুরী কমিশনের অনুমোদন </a:t>
            </a:r>
            <a:endParaRPr lang="en-IN" sz="2400" b="1" dirty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41940-A796-4FFD-A3E7-00EA12C65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36" y="1898542"/>
            <a:ext cx="5250270" cy="4735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CF4B9A-0E5C-48A9-BE1B-71A71975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592" y="1898542"/>
            <a:ext cx="4959458" cy="4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187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93EAA-CC0A-48E5-B416-322E902B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66" y="1270993"/>
            <a:ext cx="9404723" cy="880230"/>
          </a:xfrm>
        </p:spPr>
        <p:txBody>
          <a:bodyPr/>
          <a:lstStyle/>
          <a:p>
            <a:pPr algn="ctr"/>
            <a:r>
              <a:rPr lang="bn-IN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১২ টি অঞ্চলে কমিউনিটি রেডিও স্থাপন </a:t>
            </a:r>
            <a:r>
              <a:rPr lang="en-US" sz="3600" b="1" dirty="0">
                <a:solidFill>
                  <a:srgbClr val="00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(এআইএস-২টি)</a:t>
            </a:r>
          </a:p>
        </p:txBody>
      </p:sp>
      <p:pic>
        <p:nvPicPr>
          <p:cNvPr id="9218" name="Picture 2" descr="Image result for Community radio centre in bangladesh">
            <a:extLst>
              <a:ext uri="{FF2B5EF4-FFF2-40B4-BE49-F238E27FC236}">
                <a16:creationId xmlns:a16="http://schemas.microsoft.com/office/drawing/2014/main" id="{937832FF-7A13-499F-896E-09CD48B2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0" y="2373459"/>
            <a:ext cx="6186020" cy="35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Community radio centre in bangladesh">
            <a:extLst>
              <a:ext uri="{FF2B5EF4-FFF2-40B4-BE49-F238E27FC236}">
                <a16:creationId xmlns:a16="http://schemas.microsoft.com/office/drawing/2014/main" id="{3AF3BD3F-E7E0-483E-B767-8726D294E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46" y="2373459"/>
            <a:ext cx="4432953" cy="227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Community radio centre in bangladesh">
            <a:extLst>
              <a:ext uri="{FF2B5EF4-FFF2-40B4-BE49-F238E27FC236}">
                <a16:creationId xmlns:a16="http://schemas.microsoft.com/office/drawing/2014/main" id="{598D57B0-4C0D-48FB-9B20-EBA4CB76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46" y="4649492"/>
            <a:ext cx="4432952" cy="19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121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9DAB5-14B8-4702-9A56-EDD2FC9A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19" y="1121895"/>
            <a:ext cx="11195673" cy="641591"/>
          </a:xfrm>
        </p:spPr>
        <p:txBody>
          <a:bodyPr>
            <a:noAutofit/>
          </a:bodyPr>
          <a:lstStyle/>
          <a:p>
            <a:pPr algn="ctr"/>
            <a:r>
              <a:rPr lang="bn-IN" sz="28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কমিউনিটি রেডিওর মাধ্যমে কৃষি আবহাওয়া বিষয়ক তথ্য ও পরামর্শ ব্যাপক প্রচার </a:t>
            </a:r>
            <a:r>
              <a:rPr lang="en-US" sz="28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br>
              <a:rPr lang="en-IN" sz="3600" dirty="0">
                <a:solidFill>
                  <a:schemeClr val="tx1"/>
                </a:solidFill>
              </a:rPr>
            </a:br>
            <a:endParaRPr lang="en-IN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1C920-BBD5-4A8D-939F-CC61FBB8E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25" y="1966376"/>
            <a:ext cx="4754879" cy="4217447"/>
          </a:xfrm>
        </p:spPr>
        <p:txBody>
          <a:bodyPr>
            <a:normAutofit/>
          </a:bodyPr>
          <a:lstStyle/>
          <a:p>
            <a:pPr algn="just"/>
            <a:r>
              <a:rPr lang="bn-IN" sz="2400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বর্তমানে কৃষি আবহাওয়া বুলেটিন সীমিতভাবে প্রচার করা হয়</a:t>
            </a:r>
            <a:endParaRPr lang="en-US" sz="2400" dirty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just"/>
            <a:r>
              <a:rPr lang="bn-IN" sz="2400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বুলেটিনের প্রচার বা বিস্তারের পরিধি আরও বাড়ানো দরকার</a:t>
            </a:r>
            <a:endParaRPr lang="en-US" sz="2400" dirty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just"/>
            <a:r>
              <a:rPr lang="bn-IN" sz="2400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একারণেই কৃষি আবহাওয়া বুলেটিন ও এ সম্পর্কিত অন্যান্য তথ্য কমিউনিটি রেডিওর মাধ্যমে প্রচারের প্রস্তাব করা হয়েছে।</a:t>
            </a:r>
            <a:endParaRPr lang="en-IN" sz="2400" dirty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32885E5-7ACE-4838-B1B2-ECABEF98A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03" y="2053525"/>
            <a:ext cx="6180338" cy="384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985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610173" y="1077077"/>
            <a:ext cx="7839075" cy="758685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rgbClr val="CC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 আবহাওয়া পরামর্শ</a:t>
            </a:r>
            <a:r>
              <a:rPr lang="en-US" sz="2800" b="1" dirty="0">
                <a:solidFill>
                  <a:srgbClr val="CC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প্রস্তুতির</a:t>
            </a:r>
            <a:r>
              <a:rPr lang="bn-IN" sz="2800" b="1" dirty="0">
                <a:solidFill>
                  <a:srgbClr val="CC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অটোমেশন</a:t>
            </a:r>
            <a:endParaRPr lang="en-US" sz="2800" b="1" dirty="0">
              <a:solidFill>
                <a:srgbClr val="CC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/>
          <a:srcRect l="18670" t="11908" r="18919" b="14771"/>
          <a:stretch/>
        </p:blipFill>
        <p:spPr bwMode="auto">
          <a:xfrm>
            <a:off x="622853" y="1697064"/>
            <a:ext cx="11410122" cy="513774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24061186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B7EF4-7123-49CE-B6C7-2897AFC55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56" y="1251103"/>
            <a:ext cx="9806767" cy="1400530"/>
          </a:xfrm>
        </p:spPr>
        <p:txBody>
          <a:bodyPr>
            <a:normAutofit/>
          </a:bodyPr>
          <a:lstStyle/>
          <a:p>
            <a:pPr algn="ctr"/>
            <a:r>
              <a:rPr lang="bn-IN" sz="31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কৃষি বিষয়ক সিদ্ধান্ত গ্রহণে সাব সিজনাল থেকে সিজনাল ফোরকাস্ট ও সংশ্লিষ্ট আবহাওয়ার তথ্য</a:t>
            </a:r>
            <a:endParaRPr lang="en-IN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96C9A-41A0-4E69-A028-E128CECC8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bn-IN" sz="3600" dirty="0"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সাব সিজনাল ও সিজনাল কৃষি আবহাওয়া পরামর্শ সেবা প্রদান</a:t>
            </a:r>
            <a:endParaRPr lang="en-US" sz="3600" dirty="0"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algn="just"/>
            <a:r>
              <a:rPr lang="bn-IN" sz="3600" dirty="0"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কৃষি ক্ষেত্রে ঝুঁকি মোকাবিলায় সিদ্ধান্ত গ্রহণে সহায়ক তথ্য প্রদান  </a:t>
            </a:r>
          </a:p>
          <a:p>
            <a:pPr algn="just"/>
            <a:r>
              <a:rPr lang="bn-IN" sz="3600" dirty="0"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কৃষি সম্পর্কিত পরিকল্পনা ও সিদ্ধান্ত গ্রহণে সহায়তা</a:t>
            </a:r>
          </a:p>
          <a:p>
            <a:pPr algn="just"/>
            <a:r>
              <a:rPr lang="bn-IN" sz="3600" dirty="0"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বামিস পোর্টালে নতুন তথ্য ও ডাটাবেজ সংযোজন</a:t>
            </a:r>
            <a:endParaRPr lang="en-IN" sz="3600" dirty="0"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14285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2ED2-338E-484E-832F-6817F14F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28" y="1301067"/>
            <a:ext cx="4693526" cy="621039"/>
          </a:xfrm>
        </p:spPr>
        <p:txBody>
          <a:bodyPr>
            <a:normAutofit fontScale="90000"/>
          </a:bodyPr>
          <a:lstStyle/>
          <a:p>
            <a:pPr algn="ctr"/>
            <a:r>
              <a:rPr lang="bn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বজ্রপাতের জন্য আর্লি ওয়ার্নিং সার্ভিস</a:t>
            </a:r>
            <a:r>
              <a:rPr lang="en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(EWS) 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75B49-4A1E-46DA-BF19-C33B05782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47013"/>
            <a:ext cx="5989983" cy="42109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এই সার্ভিস ভারতের দামিনী এ্যাপ এর মত কাজ করবে যা-</a:t>
            </a:r>
          </a:p>
          <a:p>
            <a:pPr algn="just"/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বজ্রপাত ট্র্যাকিং করে এবং মানুষকে নোটিফাই করে</a:t>
            </a:r>
          </a:p>
          <a:p>
            <a:pPr algn="just"/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বজ্রপাতের ২০ কিলোমিটার পরিধির মধ্যে থাকা ব্যক্তিকে সতর্কবার্তা পাঠায়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just"/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বজ্রপাত হওয়ার ৩০-৪৫ মিনিট আগে সতর্কবার্তা আসে ফলে মানুষ নিরাপদ জায়গায় আশ্রয় নিতে পারে</a:t>
            </a:r>
          </a:p>
          <a:p>
            <a:pPr algn="just"/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প্রতি জেলার দুর্যোগ ব্যবস্থাপনা দল তথ্য প্রচারে সক্রিয় থাকলে বেশি কার্যকর হয়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 descr="When lightning strikes, IITM’s new app will ensure you are a safe distance away">
            <a:extLst>
              <a:ext uri="{FF2B5EF4-FFF2-40B4-BE49-F238E27FC236}">
                <a16:creationId xmlns:a16="http://schemas.microsoft.com/office/drawing/2014/main" id="{B2833B5F-6625-4D16-87F4-D4AB1963A99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5405" y="962796"/>
            <a:ext cx="3541245" cy="175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5779BDA-35C5-430C-B394-0A792339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38" y="1094888"/>
            <a:ext cx="1861000" cy="21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D6B9106-D82C-4E88-BAD5-91EF2A3C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538" y="2719952"/>
            <a:ext cx="3599868" cy="175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10E4DB1-9336-48FD-923B-78DF9A980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38" y="3208149"/>
            <a:ext cx="1799005" cy="164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8CD0DD-97BA-40BF-9C6E-D900F7D20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161" y="4471260"/>
            <a:ext cx="3770839" cy="2109065"/>
          </a:xfrm>
          <a:prstGeom prst="rect">
            <a:avLst/>
          </a:prstGeom>
        </p:spPr>
      </p:pic>
      <p:graphicFrame>
        <p:nvGraphicFramePr>
          <p:cNvPr id="12" name="Object 19">
            <a:extLst>
              <a:ext uri="{FF2B5EF4-FFF2-40B4-BE49-F238E27FC236}">
                <a16:creationId xmlns:a16="http://schemas.microsoft.com/office/drawing/2014/main" id="{FA08959B-B47B-4CEE-906F-7637492005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2278" y="4840006"/>
          <a:ext cx="1698266" cy="179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8" imgW="3034921" imgH="4622222" progId="">
                  <p:embed/>
                </p:oleObj>
              </mc:Choice>
              <mc:Fallback>
                <p:oleObj name="Image" r:id="rId8" imgW="3034921" imgH="4622222" progId="">
                  <p:embed/>
                  <p:pic>
                    <p:nvPicPr>
                      <p:cNvPr id="12" name="Object 19">
                        <a:extLst>
                          <a:ext uri="{FF2B5EF4-FFF2-40B4-BE49-F238E27FC236}">
                            <a16:creationId xmlns:a16="http://schemas.microsoft.com/office/drawing/2014/main" id="{FA08959B-B47B-4CEE-906F-7637492005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2278" y="4840006"/>
                        <a:ext cx="1698266" cy="1797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6256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989B76B8-1F6A-4A0C-B583-82D867751B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50416"/>
            <a:ext cx="11949344" cy="605457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bn-IN" b="1" u="sng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 আবহাওয়া তথ্য সেবার ব্যাপক বিস্তার ও প্রচারণার লক্ষ্যে সদর দপ্তর ও ৬৪ জেলার জন্য ডিজিটাল আউটডোর  ডিসপ্লে বোর্ডের ব্যবস্থা করা </a:t>
            </a:r>
            <a:r>
              <a:rPr lang="en-US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হবে</a:t>
            </a: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endParaRPr lang="en-US" sz="4600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থেকে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১৬০টি </a:t>
            </a: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এবং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বিএমডি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থেকে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১</a:t>
            </a:r>
            <a:r>
              <a:rPr lang="as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৮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৫টি “</a:t>
            </a: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আবহাওয়া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স্টেশন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” </a:t>
            </a: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স্থাপন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GB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হবে</a:t>
            </a:r>
            <a:r>
              <a:rPr lang="en-GB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 আবহাওয়া তথ্য সেবা সহজলভ্য করার লক্ষ্যে প্রকল্পের আওতায় কৃষি সম্প্রসারণ অধিদপ্তরের ১৪ টি অঞ্চল, ৬৪ টি জেলা ও ৪৯১ টি উপজেলায় ইন্টারনেট সুবিধা নিশ্চিত ক</a:t>
            </a:r>
            <a:r>
              <a:rPr lang="en-US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রার</a:t>
            </a:r>
            <a:r>
              <a:rPr lang="en-US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মাধ্যমে</a:t>
            </a: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কার্যক্রম ত্বরান্বিত</a:t>
            </a:r>
            <a:r>
              <a:rPr lang="en-US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হবে।  </a:t>
            </a:r>
            <a:endParaRPr lang="en-GB" sz="4600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সার্বক্ষণিক যোগাযোগ ও তথ্য বিনিময় এবং </a:t>
            </a:r>
            <a:r>
              <a:rPr lang="bn-IN" sz="46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ক্রপ সিমুলেশন মডেল </a:t>
            </a: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তৈরির জন্য সংশ্লিষ্ট ৪ টি গবেষণা প্রতিষ্ঠানের প্রতিটিতে ০৫ টি করে ল্যাপটপ প্রদান করা </a:t>
            </a:r>
            <a:r>
              <a:rPr lang="en-US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হবে</a:t>
            </a: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।  </a:t>
            </a:r>
            <a:endParaRPr lang="en-GB" sz="4600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তিনটি গবেষণা প্রতিষ্ঠান (ব্রি, বিজেআরআই, বিএসআরআই)</a:t>
            </a:r>
            <a:r>
              <a:rPr lang="en-US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,</a:t>
            </a: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কৃষি সম্প্রসারণ অধিদপ্তরের </a:t>
            </a:r>
            <a:r>
              <a:rPr lang="bn-IN" sz="40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সদর দপ্তর </a:t>
            </a:r>
            <a:r>
              <a:rPr lang="en-US" sz="40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(৮ </a:t>
            </a:r>
            <a:r>
              <a:rPr lang="en-US" sz="40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উইং</a:t>
            </a:r>
            <a:r>
              <a:rPr lang="en-US" sz="40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), </a:t>
            </a: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১৪ অঞ্চল ও ৬৪ জেলার জন্য ভিডিও কনফারেন্সিং এর ব্যবস্থার মাধ্যমে গবেষণা প্রতিষ্ঠানসমূহের সাথে যোগাযোগ সহজ</a:t>
            </a:r>
            <a:r>
              <a:rPr lang="en-US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তর</a:t>
            </a:r>
            <a:r>
              <a:rPr lang="en-US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en-US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আধুনিক</a:t>
            </a:r>
            <a:r>
              <a:rPr lang="en-US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600" dirty="0" err="1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হবে</a:t>
            </a:r>
            <a:r>
              <a:rPr lang="bn-IN" sz="46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endParaRPr lang="en-GB" sz="4600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7698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989B76B8-1F6A-4A0C-B583-82D867751B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79513"/>
            <a:ext cx="9899650" cy="4857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bn-IN" b="1" u="sng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AED79-9815-4B09-A29F-744623E35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4" y="2033708"/>
            <a:ext cx="5589037" cy="2958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0B2D7-251C-457C-971F-CD13A8584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54" y="2033708"/>
            <a:ext cx="5218924" cy="291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482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342D-ACB5-4381-8E1A-779FE07B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487" y="1377630"/>
            <a:ext cx="10515600" cy="784167"/>
          </a:xfrm>
        </p:spPr>
        <p:txBody>
          <a:bodyPr>
            <a:normAutofit/>
          </a:bodyPr>
          <a:lstStyle/>
          <a:p>
            <a:pPr algn="ctr"/>
            <a:r>
              <a:rPr lang="bn-IN" sz="40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নতুন উদ্যোগ ও সাড়া প্রদানের আহবান</a:t>
            </a:r>
            <a:endParaRPr lang="en-IN" sz="4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1B9C3-44C1-45DD-8CBD-F0575C1C6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148" y="2792112"/>
            <a:ext cx="10439400" cy="206127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3200" dirty="0"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73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১। </a:t>
            </a:r>
            <a:r>
              <a:rPr lang="en-US" sz="73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lang="en-US" sz="73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73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আবহাওয়া</a:t>
            </a:r>
            <a:r>
              <a:rPr lang="en-US" sz="73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73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তথ্য</a:t>
            </a:r>
            <a:r>
              <a:rPr lang="en-US" sz="73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73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পোর্টাল</a:t>
            </a:r>
            <a:r>
              <a:rPr lang="en-US" sz="73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(</a:t>
            </a:r>
            <a:r>
              <a:rPr lang="en-US" sz="7300" u="sng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https://www.bamis.gov.bd</a:t>
            </a:r>
            <a:r>
              <a:rPr lang="en-US" sz="73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) </a:t>
            </a:r>
            <a:r>
              <a:rPr lang="en-US" sz="73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উন্নতকরণ</a:t>
            </a:r>
            <a:r>
              <a:rPr lang="en-US" sz="73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:</a:t>
            </a:r>
            <a:endParaRPr lang="en-GB" sz="7300" dirty="0">
              <a:solidFill>
                <a:srgbClr val="000099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6238025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0B3A4C-27E2-43F0-B186-DDFBCB63B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6" y="1123627"/>
            <a:ext cx="5635448" cy="484322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06662-9A5C-4BCE-851F-066017405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08" y="1123627"/>
            <a:ext cx="6123220" cy="48432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7776" y="5966847"/>
            <a:ext cx="3115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>
                <a:latin typeface="Nikosh" panose="02000000000000000000" pitchFamily="2" charset="0"/>
                <a:cs typeface="Nikosh" panose="02000000000000000000" pitchFamily="2" charset="0"/>
              </a:rPr>
              <a:t>পূর্বে</a:t>
            </a:r>
            <a:endParaRPr lang="en-US" sz="4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8238" y="5966846"/>
            <a:ext cx="3115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বর্তমানে</a:t>
            </a:r>
            <a:endParaRPr lang="en-US" sz="4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69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19" y="1225326"/>
            <a:ext cx="9404723" cy="88402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প্রকল্পটি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আইসিটি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এবং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ক্লাইমেট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স্মার্ট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এগ্রিকালচার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নির্ভর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। </a:t>
            </a:r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এটি অত্যন্ত গুরুত্বপূ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র্ণ</a:t>
            </a:r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, স্মার্ট এবং যুগোপযোগী একটি প্রকল্প।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কেন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কিভাবে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155" y="2498220"/>
            <a:ext cx="10248795" cy="39025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bn-IN" sz="35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ফসল উৎপাদন করে কৃষকের লাভবান হওয়া নির্ভর করে মূলতঃ তিনটি বিষয়ের উপর-</a:t>
            </a:r>
            <a:endParaRPr lang="en-US" sz="3500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bn-IN" sz="35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ক) সময়মত ও যথাযথ ফসল ব্যবস্থাপনা</a:t>
            </a:r>
            <a:endParaRPr lang="en-US" sz="3500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bn-IN" sz="35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খ) ফসলের উৎপাদন খরচ কমানো</a:t>
            </a:r>
            <a:endParaRPr lang="en-US" sz="3500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bn-IN" sz="35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গ) নিরাপদে ফসল কর্তন </a:t>
            </a:r>
            <a:r>
              <a:rPr lang="en-US" sz="35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ও </a:t>
            </a:r>
            <a:r>
              <a:rPr lang="en-US" sz="35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ব্যবস্থাপনা</a:t>
            </a:r>
            <a:endParaRPr lang="en-US" sz="3500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bn-IN" sz="33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প্রকল্পটি উল্লেখিত তিনটি বিষয়কে গুরুত্ব দিয়ে প্রয়োজনীয় পরামর্শ কৃষকদের প্রদান করে যাচ্ছে।</a:t>
            </a:r>
            <a:endParaRPr lang="en-US" sz="3300" b="1" dirty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089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CE6C06-9EAE-44EB-A9AB-E93ABF964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22" y="1172683"/>
            <a:ext cx="7194138" cy="493621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7F4F76-F767-4C73-95BA-24E9C39E6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402" y="1061634"/>
            <a:ext cx="4384578" cy="4912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0122" y="6284563"/>
            <a:ext cx="311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পূর্বে</a:t>
            </a:r>
            <a:endParaRPr lang="en-US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9265" y="6243190"/>
            <a:ext cx="311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বর্তমানে</a:t>
            </a:r>
            <a:endParaRPr lang="en-US" sz="2400" b="1" dirty="0">
              <a:solidFill>
                <a:srgbClr val="FF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548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2A1FF7-E782-4417-8D6A-D53B1E5EE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048" y="1161548"/>
            <a:ext cx="10875145" cy="4679960"/>
          </a:xfrm>
        </p:spPr>
      </p:pic>
    </p:spTree>
    <p:extLst>
      <p:ext uri="{BB962C8B-B14F-4D97-AF65-F5344CB8AC3E}">
        <p14:creationId xmlns:p14="http://schemas.microsoft.com/office/powerpoint/2010/main" val="6352386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0EB4-5774-4A57-8677-426304C3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49" y="1197101"/>
            <a:ext cx="11807301" cy="535484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২। </a:t>
            </a:r>
            <a:r>
              <a:rPr lang="bn-IN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বামিস ওয়েব পোর্টাল ও বামিস মোবাইল অ্যাপ লিংক করা: </a:t>
            </a:r>
            <a:r>
              <a:rPr lang="en-US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বামিস ওয়েব পোর্টাল ও বামিস মোবাইল অ্যাপ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সংশ্লিষ্ট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বিভিন্ন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সংস্থা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যেমন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বিএআরসি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বারি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ব্রি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বিএসআরআই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বিজেআরআই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বিএইউ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24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BSMRAU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ইত্যাদি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)-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chemeClr val="tx1"/>
                </a:solidFill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ও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য়েবসাইটে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লিংক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সম্প্রসারণ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অধিদপ্তর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(</a:t>
            </a:r>
            <a:r>
              <a:rPr lang="en-US" sz="24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DAE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) ও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মন্ত্রণালয়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(</a:t>
            </a:r>
            <a:r>
              <a:rPr lang="en-US" sz="24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MOA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)-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ওয়েবসাইটে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বামিস মোবাইল অ্যাপ 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লিংক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নেই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বিধায়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DAE &amp; MOA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app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টি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লিংক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</a:t>
            </a: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 বিষয়ে যথাযথ কর্তৃপক্ষের কাছে শীঘ্রই পত্র প্রেরণ করা হবে।</a:t>
            </a:r>
            <a:endParaRPr lang="en-US" sz="2800" b="1" dirty="0">
              <a:solidFill>
                <a:schemeClr val="tx1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bn-IN" sz="2800" b="1" dirty="0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৩।</a:t>
            </a:r>
            <a:r>
              <a:rPr lang="en-US" sz="2800" b="1" dirty="0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বামিস পোর্টাল, বামিস মোবাইল অ্যাপ, কিওস্ক, ডিসপ্লে বোর্ড প্রভৃতি সম্বন্ধে ব্যাপক প্রচার: </a:t>
            </a:r>
            <a:r>
              <a:rPr lang="bn-IN" sz="28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কিওস্কটি সকাল ৯.০০ টা থেকে বিকাল ৫ টা পর্যন্ত কৃষকের ব্যবহারের জন্য উন্মুক্ত রাখা, ব্যবহার পদ্ধতি জানানো প্রভৃতির উদ্যোগ নেওয়া। উপজেলা কৃষি কর্মকর্তা একজন ফোকাল পার্সন নিযুক্ত করতে পারেন। এ বিষয়ে যথাযথ কর্তৃপক্ষের সদয় অনুমোদন সাপেক্ষে শীঘ্রই পত্র প্রেরণ করা হবে।</a:t>
            </a:r>
            <a:endParaRPr lang="en-US" sz="2800" b="1" dirty="0">
              <a:solidFill>
                <a:schemeClr val="tx1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bn-IN" sz="28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৪।</a:t>
            </a:r>
            <a:r>
              <a:rPr lang="en-US" sz="28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প্রকল্পের</a:t>
            </a:r>
            <a:r>
              <a:rPr lang="en-US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কার্যক্রম</a:t>
            </a:r>
            <a:r>
              <a:rPr lang="en-US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ডকুমেন্টেশান</a:t>
            </a:r>
            <a:r>
              <a:rPr lang="bn-IN" sz="2800" b="1" dirty="0">
                <a:solidFill>
                  <a:srgbClr val="000099"/>
                </a:solidFill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(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ছবি</a:t>
            </a:r>
            <a:r>
              <a:rPr lang="en-US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ভিডিও</a:t>
            </a:r>
            <a:r>
              <a:rPr lang="en-US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প্রভৃতি</a:t>
            </a:r>
            <a:r>
              <a:rPr lang="en-US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)</a:t>
            </a:r>
            <a:r>
              <a:rPr lang="bn-IN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প্রিন্ট ও ইলেকট্রনিক মিডিয়ায় প্রচারের পাশাপাশি প্রকল্প বাস্তবায়ন ইউনিটে নিয়মিত প্রেরণ</a:t>
            </a:r>
            <a:r>
              <a:rPr lang="en-US" sz="28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 </a:t>
            </a:r>
            <a:r>
              <a:rPr lang="bn-IN" sz="28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 বিষয়ে যথাযথ কর্তৃপক্ষের সদয় অনুমোদন সাপেক্ষে শীঘ্রই পত্র প্রেরণ করা হবে।</a:t>
            </a:r>
            <a:endParaRPr lang="en-US" sz="2800" b="1" dirty="0">
              <a:solidFill>
                <a:schemeClr val="tx1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bn-IN" sz="28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৫।</a:t>
            </a:r>
            <a:r>
              <a:rPr lang="en-US" sz="2800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বিষয়ে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বিভিন্ন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লেখা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,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প্রচারের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ব্যবস্থা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বাস্তবায়ন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ইউনিট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-এ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নিয়মিতভাবে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প্রেরণ</a:t>
            </a:r>
            <a:r>
              <a:rPr lang="en-US" sz="28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rgbClr val="FFFF0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:</a:t>
            </a: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প্রিন্ট ও ইলেকট্রনিক মিডিয়ায় প্রচারের পাশাপাশি প্রকল্প বাস্তবায়ন ইউনিটে নিয়মিত প্রেরণ</a:t>
            </a:r>
            <a:r>
              <a:rPr lang="en-US" sz="28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 </a:t>
            </a:r>
            <a:r>
              <a:rPr lang="bn-IN" sz="28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 বিষয়ে যথাযথ কর্তৃপক্ষের সদয় অনুমোদন সাপেক্ষে শীঘ্রই পত্র প্রেরণ করা হবে।</a:t>
            </a:r>
            <a:endParaRPr lang="en-US" sz="2800" b="1" dirty="0">
              <a:solidFill>
                <a:schemeClr val="tx1"/>
              </a:solidFill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802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DE2C5-790F-4E8E-BE6E-142E1E10C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57" y="726710"/>
            <a:ext cx="11741426" cy="1690688"/>
          </a:xfrm>
        </p:spPr>
        <p:txBody>
          <a:bodyPr>
            <a:noAutofit/>
          </a:bodyPr>
          <a:lstStyle/>
          <a:p>
            <a:pPr algn="ctr"/>
            <a:br>
              <a:rPr lang="en-IN" sz="3200" dirty="0">
                <a:solidFill>
                  <a:srgbClr val="222222"/>
                </a:solidFill>
                <a:latin typeface="Calibri" panose="020F0502020204030204" pitchFamily="34" charset="0"/>
              </a:rPr>
            </a:br>
            <a:r>
              <a:rPr lang="bn-IN" sz="3200" b="1" dirty="0">
                <a:solidFill>
                  <a:srgbClr val="CC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ইলেকট্রনিক মিডিয়ায় প্রচার: খুলনার ডুমুরিয়ায় কিওস্ক ব্যবহার করে কৃষকের সাথে যোগাযোগের খবর চ্যানেল আইতে প্রচার</a:t>
            </a:r>
            <a:endParaRPr lang="en-IN" sz="3200" b="1" dirty="0">
              <a:solidFill>
                <a:srgbClr val="CC009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B75BE-CCD6-449C-807E-65D2C57F9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72" y="2671463"/>
            <a:ext cx="5867398" cy="3352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A8127-4356-4BE7-A586-5CDE03411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833" y="2671463"/>
            <a:ext cx="5772150" cy="34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9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37FD8-A8DF-49AD-927A-869814F6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558" y="1041877"/>
            <a:ext cx="9404723" cy="880230"/>
          </a:xfrm>
        </p:spPr>
        <p:txBody>
          <a:bodyPr/>
          <a:lstStyle/>
          <a:p>
            <a:pPr algn="ctr"/>
            <a:r>
              <a:rPr lang="en-US" sz="2400" b="1" dirty="0" err="1">
                <a:solidFill>
                  <a:srgbClr val="00FF00"/>
                </a:solidFill>
              </a:rPr>
              <a:t>খুলনার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ডুমুরিয়া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উপজেলার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সফলতার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সংবাদ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চ্যানেল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br>
              <a:rPr lang="en-US" sz="2400" b="1" dirty="0">
                <a:solidFill>
                  <a:srgbClr val="00FF00"/>
                </a:solidFill>
              </a:rPr>
            </a:br>
            <a:r>
              <a:rPr lang="en-US" sz="2400" b="1" dirty="0" err="1">
                <a:solidFill>
                  <a:srgbClr val="00FF00"/>
                </a:solidFill>
              </a:rPr>
              <a:t>আই-তে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প্রচার</a:t>
            </a:r>
            <a:endParaRPr lang="en-US" b="1" dirty="0">
              <a:solidFill>
                <a:srgbClr val="00FF00"/>
              </a:solidFill>
            </a:endParaRPr>
          </a:p>
        </p:txBody>
      </p:sp>
      <p:pic>
        <p:nvPicPr>
          <p:cNvPr id="4" name="IT-KIOSK Use_Dumuriya_ Khulna">
            <a:hlinkClick r:id="" action="ppaction://media"/>
            <a:extLst>
              <a:ext uri="{FF2B5EF4-FFF2-40B4-BE49-F238E27FC236}">
                <a16:creationId xmlns:a16="http://schemas.microsoft.com/office/drawing/2014/main" id="{3D0FB92A-90C1-4787-9759-7D983817A2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6757" y="1830485"/>
            <a:ext cx="9081857" cy="4854400"/>
          </a:xfrm>
        </p:spPr>
      </p:pic>
    </p:spTree>
    <p:extLst>
      <p:ext uri="{BB962C8B-B14F-4D97-AF65-F5344CB8AC3E}">
        <p14:creationId xmlns:p14="http://schemas.microsoft.com/office/powerpoint/2010/main" val="63397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6A983B-9A02-4698-BBA1-2AB4FE723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2" y="1114669"/>
            <a:ext cx="5081745" cy="48056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2E18A-166A-4607-BF43-825A7F85E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46875"/>
            <a:ext cx="5272008" cy="47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099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9B8680-FAF2-44C6-96B0-27CDC72FD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12" y="1284710"/>
            <a:ext cx="4165694" cy="531500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4DDCA-6140-4936-97B7-648C11CD9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4" y="1284709"/>
            <a:ext cx="5485508" cy="543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514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C35F-A906-486E-BE67-1D1636EA0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358" y="1295876"/>
            <a:ext cx="9404723" cy="1400530"/>
          </a:xfrm>
        </p:spPr>
        <p:txBody>
          <a:bodyPr/>
          <a:lstStyle/>
          <a:p>
            <a:pPr algn="ctr"/>
            <a:r>
              <a:rPr lang="bn-IN" sz="32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ইউনিয়ন পর্যায়ে স্থাপিত অটোমেটিক রেইনগেজের ব্যবহার পদ্ধতি প্রদর্শ</a:t>
            </a:r>
            <a:r>
              <a:rPr lang="bn-I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 </a:t>
            </a:r>
            <a:endParaRPr lang="en-IN" sz="3200" dirty="0">
              <a:solidFill>
                <a:schemeClr val="accent6">
                  <a:lumMod val="60000"/>
                  <a:lumOff val="40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4281B-4792-4D83-9D97-1CA61C4C0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9" y="2365513"/>
            <a:ext cx="621792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F7012-0F56-446E-BD7C-C2551571E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449" y="2365513"/>
            <a:ext cx="5539898" cy="35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024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0EB4-5774-4A57-8677-426304C3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247" y="1566431"/>
            <a:ext cx="11088977" cy="44238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n-IN" sz="3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৬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bn-IN" sz="3200" b="1" dirty="0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সফলতার ইতিহাস সংগ্রহ: </a:t>
            </a:r>
            <a:r>
              <a:rPr lang="bn-IN" sz="32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প্রিন্ট ও ইলেকট্রনিক মিডিয়ায় প্রচারের পাশাপাশি প্রকল্প বাস্তবায়ন ইউনিটে নিয়মিত প্রেরণ </a:t>
            </a:r>
          </a:p>
          <a:p>
            <a:pPr marL="0" indent="0">
              <a:buNone/>
            </a:pPr>
            <a:r>
              <a:rPr lang="bn-IN" sz="3200" b="1" dirty="0">
                <a:solidFill>
                  <a:srgbClr val="00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৭</a:t>
            </a:r>
            <a:r>
              <a:rPr lang="en-US" sz="32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প্রকল্পের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অফিসারদের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জন্য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মাসিক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কর্ম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পরিকল্পনা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অগ্রগতি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ফরমেট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তৈরী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চালুকরণ</a:t>
            </a:r>
            <a:r>
              <a:rPr lang="en-US" sz="3200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এটি</a:t>
            </a:r>
            <a:r>
              <a:rPr lang="bn-IN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প্রকল্পের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সকল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অফিসারদের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মাঠ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পর্যায়ের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কার্যক্রম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সুন্দরভাবে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পরিকল্পিতভাবে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শৃংখলাবদ্ধভাবে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সম্পন্ন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ক্ষেত্রে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সহায়ক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হবে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</a:t>
            </a:r>
            <a:endParaRPr lang="en-GB" sz="3200" b="1" dirty="0">
              <a:solidFill>
                <a:schemeClr val="tx1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n-IN" sz="32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৮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মোবাইলের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কর্পোরেট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সিম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চালু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আবহাওয়া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সম্পর্কিত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তথ্য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সম্বলিত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3200" b="1" dirty="0">
                <a:solidFill>
                  <a:srgbClr val="000099"/>
                </a:solidFill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ও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য়েলকাম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টিউন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তৈর</a:t>
            </a:r>
            <a:r>
              <a:rPr lang="bn-IN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ি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3200" b="1" dirty="0" err="1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ব্যবহার</a:t>
            </a:r>
            <a:r>
              <a:rPr lang="bn-IN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:</a:t>
            </a:r>
            <a:r>
              <a:rPr lang="en-US" sz="3200" b="1" dirty="0">
                <a:solidFill>
                  <a:srgbClr val="00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সকল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অফিসারদের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এবং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আগ্রহী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অন্যান্য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ব্যক্তিবর্গের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কর্পোরেট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সিম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ব্যক্তিগত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উভয়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সিমে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ও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য়েলকাম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টিউন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চালু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হবে</a:t>
            </a:r>
            <a:r>
              <a:rPr lang="bn-IN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</a:t>
            </a:r>
            <a:endParaRPr lang="en-US" sz="3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448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0EB4-5774-4A57-8677-426304C3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87" y="2063691"/>
            <a:ext cx="10515600" cy="4381719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বিভিন্ন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টিভি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চ্যানেলে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স্ক্রল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নিউজ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প্রচার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</a:t>
            </a:r>
            <a:endParaRPr lang="en-GB" sz="2800" b="1" dirty="0">
              <a:solidFill>
                <a:schemeClr val="tx1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বিভিন্ন রেডিও প্রোগ্রামের জন্য আলোচ্য বিষয়ের তালিকায় কৃষি আবহাওয়া সম্পর্কিত বিষয় অন্তর্ভুক্ত করা।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বিভিন্ন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রেডিও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এবং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টিভি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চ্যানেলে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নিয়মিতভাবে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সাপ্তাহিক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/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দ্বিপাক্ষিক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আবহাওয়া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নিউজ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প্রচার</a:t>
            </a:r>
            <a:r>
              <a:rPr lang="en-US" sz="2800" b="1" dirty="0">
                <a:solidFill>
                  <a:schemeClr val="tx1"/>
                </a:solidFill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এবং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প্রাকৃতিক</a:t>
            </a: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দুর্যোগের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প্রেক্ষিতে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তৈর</a:t>
            </a: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ি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কৃত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বিশেষ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বুলেটিনের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ম</a:t>
            </a: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ূ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ল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তথ্য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/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নিউজ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প্রচার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 </a:t>
            </a:r>
            <a:endParaRPr lang="bn-IN" sz="2800" b="1" dirty="0">
              <a:solidFill>
                <a:schemeClr val="tx1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সংশ্লিষ্ট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বিষয়ে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বিভিন্ন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লেখা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সফলতার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ইতিহাস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কথা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বিভিন্ন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পত্র-পত্রিকায়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ব্যাপক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প্রচারের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ব্যবস্থা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</a:t>
            </a:r>
            <a:endParaRPr lang="en-GB" sz="2800" b="1" dirty="0">
              <a:solidFill>
                <a:schemeClr val="tx1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03ECEC-61D1-4DB9-8941-7840348F476C}"/>
              </a:ext>
            </a:extLst>
          </p:cNvPr>
          <p:cNvSpPr txBox="1"/>
          <p:nvPr/>
        </p:nvSpPr>
        <p:spPr>
          <a:xfrm>
            <a:off x="980813" y="1151549"/>
            <a:ext cx="10515600" cy="1253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n-IN" sz="3200" b="1" dirty="0">
                <a:solidFill>
                  <a:srgbClr val="00B05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৯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lang="en-US" sz="32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আবহাওয়া</a:t>
            </a:r>
            <a:r>
              <a:rPr lang="en-US" sz="32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সম্পর্কিত</a:t>
            </a:r>
            <a:r>
              <a:rPr lang="en-US" sz="32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তথ্য</a:t>
            </a:r>
            <a:r>
              <a:rPr lang="en-US" sz="32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পরামর্শ</a:t>
            </a:r>
            <a:r>
              <a:rPr lang="en-US" sz="32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গণমাধ্যমে</a:t>
            </a:r>
            <a:r>
              <a:rPr lang="en-US" sz="32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প্রচারের</a:t>
            </a:r>
            <a:r>
              <a:rPr lang="en-US" sz="32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উদ্যাগ</a:t>
            </a:r>
            <a:r>
              <a:rPr lang="en-US" sz="32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গ্রহন</a:t>
            </a:r>
            <a:r>
              <a:rPr lang="en-US" sz="32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:</a:t>
            </a:r>
            <a:endParaRPr lang="en-GB" sz="3200" b="1" dirty="0">
              <a:solidFill>
                <a:srgbClr val="00B050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89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5BC449-40AB-49E6-B6F0-87050329E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63686"/>
              </p:ext>
            </p:extLst>
          </p:nvPr>
        </p:nvGraphicFramePr>
        <p:xfrm>
          <a:off x="0" y="1294667"/>
          <a:ext cx="12192000" cy="54689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4">
                      <a:lumMod val="60000"/>
                      <a:lumOff val="40000"/>
                    </a:schemeClr>
                  </a:outerShdw>
                </a:effectLst>
                <a:tableStyleId>{00A15C55-8517-42AA-B614-E9B94910E393}</a:tableStyleId>
              </a:tblPr>
              <a:tblGrid>
                <a:gridCol w="773376">
                  <a:extLst>
                    <a:ext uri="{9D8B030D-6E8A-4147-A177-3AD203B41FA5}">
                      <a16:colId xmlns:a16="http://schemas.microsoft.com/office/drawing/2014/main" val="1112233278"/>
                    </a:ext>
                  </a:extLst>
                </a:gridCol>
                <a:gridCol w="1581974">
                  <a:extLst>
                    <a:ext uri="{9D8B030D-6E8A-4147-A177-3AD203B41FA5}">
                      <a16:colId xmlns:a16="http://schemas.microsoft.com/office/drawing/2014/main" val="157677655"/>
                    </a:ext>
                  </a:extLst>
                </a:gridCol>
                <a:gridCol w="1429864">
                  <a:extLst>
                    <a:ext uri="{9D8B030D-6E8A-4147-A177-3AD203B41FA5}">
                      <a16:colId xmlns:a16="http://schemas.microsoft.com/office/drawing/2014/main" val="1482610935"/>
                    </a:ext>
                  </a:extLst>
                </a:gridCol>
                <a:gridCol w="1186481">
                  <a:extLst>
                    <a:ext uri="{9D8B030D-6E8A-4147-A177-3AD203B41FA5}">
                      <a16:colId xmlns:a16="http://schemas.microsoft.com/office/drawing/2014/main" val="2632218991"/>
                    </a:ext>
                  </a:extLst>
                </a:gridCol>
                <a:gridCol w="1320963">
                  <a:extLst>
                    <a:ext uri="{9D8B030D-6E8A-4147-A177-3AD203B41FA5}">
                      <a16:colId xmlns:a16="http://schemas.microsoft.com/office/drawing/2014/main" val="627468935"/>
                    </a:ext>
                  </a:extLst>
                </a:gridCol>
                <a:gridCol w="2177640">
                  <a:extLst>
                    <a:ext uri="{9D8B030D-6E8A-4147-A177-3AD203B41FA5}">
                      <a16:colId xmlns:a16="http://schemas.microsoft.com/office/drawing/2014/main" val="1737045820"/>
                    </a:ext>
                  </a:extLst>
                </a:gridCol>
                <a:gridCol w="3721702">
                  <a:extLst>
                    <a:ext uri="{9D8B030D-6E8A-4147-A177-3AD203B41FA5}">
                      <a16:colId xmlns:a16="http://schemas.microsoft.com/office/drawing/2014/main" val="115735310"/>
                    </a:ext>
                  </a:extLst>
                </a:gridCol>
              </a:tblGrid>
              <a:tr h="74870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ক্রমিক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নং</a:t>
                      </a:r>
                      <a:endParaRPr lang="en-GB" sz="20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0426" marR="80426" marT="40213" marB="4021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ফসলের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নাম</a:t>
                      </a:r>
                      <a:endParaRPr lang="en-GB" sz="20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0426" marR="80426" marT="40213" marB="4021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জমির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পরিমাণ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হে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:)</a:t>
                      </a:r>
                      <a:endParaRPr lang="en-GB" sz="2000" b="1" dirty="0">
                        <a:solidFill>
                          <a:srgbClr val="C00000"/>
                        </a:solidFill>
                        <a:effectLst>
                          <a:glow rad="127000">
                            <a:schemeClr val="accent4">
                              <a:lumMod val="60000"/>
                              <a:lumOff val="40000"/>
                            </a:schemeClr>
                          </a:glow>
                        </a:effectLst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0426" marR="80426" marT="40213" marB="4021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আবহাওয়ার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পেয়ে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>
                            <a:glow rad="127000">
                              <a:schemeClr val="accent4">
                                <a:lumMod val="60000"/>
                                <a:lumOff val="40000"/>
                              </a:schemeClr>
                            </a:glow>
                          </a:effectLst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রক্ষা</a:t>
                      </a:r>
                      <a:endParaRPr lang="en-GB" sz="2000" b="1" dirty="0">
                        <a:solidFill>
                          <a:srgbClr val="C00000"/>
                        </a:solidFill>
                        <a:effectLst>
                          <a:glow rad="127000">
                            <a:schemeClr val="accent4">
                              <a:lumMod val="60000"/>
                              <a:lumOff val="40000"/>
                            </a:schemeClr>
                          </a:glow>
                        </a:effectLst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0426" marR="80426" marT="40213" marB="4021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আবহাওয়ার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কোন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উপকারী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হয়েছে</a:t>
                      </a:r>
                      <a:endParaRPr lang="en-GB" sz="20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0426" marR="80426" marT="40213" marB="4021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মন্তব্য</a:t>
                      </a:r>
                      <a:endParaRPr lang="en-GB" sz="20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0426" marR="80426" marT="40213" marB="4021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483656"/>
                  </a:ext>
                </a:extLst>
              </a:tr>
              <a:tr h="66143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জমির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পরিমাণ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হে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:)</a:t>
                      </a:r>
                      <a:endParaRPr lang="en-GB" sz="20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আর্থিক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মূল্য</a:t>
                      </a:r>
                      <a:endParaRPr lang="en-GB" sz="20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টাকায়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)</a:t>
                      </a:r>
                      <a:endParaRPr lang="en-GB" sz="20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514555"/>
                  </a:ext>
                </a:extLst>
              </a:tr>
              <a:tr h="1409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১.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বোরো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ধান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১০৫.০০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২০.০০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২১৯২০০০.০০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ূর্ণী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ঝড়ের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২০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হেক্টর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জমির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বোরো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ধান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৮০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%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পরিপক্ক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ছিলো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ঝড়ের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পেয়ে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ধান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কর্তন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করা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সম্ভব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হয়েছে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অন্যথায়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ধান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কর্তন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করা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সম্ভব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হতো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না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extLst>
                  <a:ext uri="{0D108BD9-81ED-4DB2-BD59-A6C34878D82A}">
                    <a16:rowId xmlns:a16="http://schemas.microsoft.com/office/drawing/2014/main" val="2324733027"/>
                  </a:ext>
                </a:extLst>
              </a:tr>
              <a:tr h="11102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২.</a:t>
                      </a:r>
                      <a:endParaRPr lang="en-GB" sz="20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উচ্ছে</a:t>
                      </a:r>
                      <a:endParaRPr lang="en-GB" sz="20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৫০.০০</a:t>
                      </a:r>
                      <a:endParaRPr lang="en-GB" sz="20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১৪.৫০</a:t>
                      </a:r>
                      <a:endParaRPr lang="en-GB" sz="20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৬৪০০০.০০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বৃষ্টিপাতের আগাম তথ্য</a:t>
                      </a:r>
                      <a:endParaRPr lang="en-GB" sz="20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ঝড়ের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সময়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উচ্ছে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গাছ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ফলন্ত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অবস্থায়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ছিলো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এবং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১৪.৫০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হেক্টর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জমির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সংগ্রহ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করা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সম্ভব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হয়েছে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extLst>
                  <a:ext uri="{0D108BD9-81ED-4DB2-BD59-A6C34878D82A}">
                    <a16:rowId xmlns:a16="http://schemas.microsoft.com/office/drawing/2014/main" val="3967532774"/>
                  </a:ext>
                </a:extLst>
              </a:tr>
              <a:tr h="836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৩.</a:t>
                      </a:r>
                      <a:endParaRPr lang="en-GB" sz="20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মুগ ডাল</a:t>
                      </a:r>
                      <a:endParaRPr lang="en-GB" sz="20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২৫.০০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২.০০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৫২০০০.০০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বৃষ্টিপাতের আগাম তথ্য</a:t>
                      </a:r>
                      <a:endParaRPr lang="en-GB" sz="20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এবং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বৃষ্টিপাতের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পেয়ে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মুগ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ডাল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সংগ্রহ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করা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হয়েছে।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extLst>
                  <a:ext uri="{0D108BD9-81ED-4DB2-BD59-A6C34878D82A}">
                    <a16:rowId xmlns:a16="http://schemas.microsoft.com/office/drawing/2014/main" val="1776283563"/>
                  </a:ext>
                </a:extLst>
              </a:tr>
              <a:tr h="70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৪.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তরমুজ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৭০.০০</a:t>
                      </a:r>
                      <a:endParaRPr lang="en-GB" sz="20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৪.৪৫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৭৬০০০০.০০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ঝড়ের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ঝড়ের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পেয়ে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সংগ্রহ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করা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সম্ভব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হয়েছে</a:t>
                      </a:r>
                      <a:r>
                        <a:rPr lang="en-US" sz="20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20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0320" marR="60320" marT="0" marB="0"/>
                </a:tc>
                <a:extLst>
                  <a:ext uri="{0D108BD9-81ED-4DB2-BD59-A6C34878D82A}">
                    <a16:rowId xmlns:a16="http://schemas.microsoft.com/office/drawing/2014/main" val="24666480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AF80597-D550-4CD7-BC76-143870331075}"/>
              </a:ext>
            </a:extLst>
          </p:cNvPr>
          <p:cNvSpPr txBox="1"/>
          <p:nvPr/>
        </p:nvSpPr>
        <p:spPr>
          <a:xfrm>
            <a:off x="0" y="94338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প্রকল্পের</a:t>
            </a:r>
            <a:r>
              <a:rPr lang="en-US" sz="2400" b="1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প্রভাব</a:t>
            </a:r>
            <a:r>
              <a:rPr lang="en-US" sz="2400" b="1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: </a:t>
            </a:r>
          </a:p>
          <a:p>
            <a:pPr algn="ctr"/>
            <a:r>
              <a:rPr lang="as-IN" sz="2400" b="1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 আবহাওয়ার আগাম তথ্য পেয়ে ঘূর্ণীঝড় আম্পানের পূর্বে কৃষকদের গৃহীত পদক্ষেপ এবং ফসল রক্ষার চিত্র:</a:t>
            </a:r>
          </a:p>
          <a:p>
            <a:pPr algn="ctr"/>
            <a:r>
              <a:rPr lang="as-IN" sz="2400" b="1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ব্লক: মোহাম্মদনগর, উপজেলা: বটিয়াঘাটা, জেলা: খুলনা</a:t>
            </a:r>
          </a:p>
        </p:txBody>
      </p:sp>
    </p:spTree>
    <p:extLst>
      <p:ext uri="{BB962C8B-B14F-4D97-AF65-F5344CB8AC3E}">
        <p14:creationId xmlns:p14="http://schemas.microsoft.com/office/powerpoint/2010/main" val="16827238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0EB4-5774-4A57-8677-426304C3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16" y="1730254"/>
            <a:ext cx="11239129" cy="486551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bn-IN" sz="32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প্রকল্প বাস্তবায়ন ইউনিট, ডিএই সদর দপ্তর </a:t>
            </a:r>
            <a:r>
              <a:rPr lang="en-US" sz="32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ও </a:t>
            </a:r>
            <a:r>
              <a:rPr lang="bn-IN" sz="32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মাঠ পর্যা</a:t>
            </a:r>
            <a:r>
              <a:rPr lang="en-US" sz="3200" b="1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য়ের</a:t>
            </a:r>
            <a:r>
              <a:rPr lang="en-US" sz="32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অঞ্চল</a:t>
            </a:r>
            <a:r>
              <a:rPr lang="bn-IN" sz="3200" b="1" dirty="0">
                <a:solidFill>
                  <a:schemeClr val="tx1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পর্যন্ত মনিটরিং জোরদার করা হবে। যথাযথ কর্তৃক্ষের সদয় অনুমোদন সাপেক্ষে শীঘ্রই পত্র প্রেরণ করা হবে।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bn-IN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 কোঅর্ডিনেশন ইউনিট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বিগত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সভায়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বিষয়টি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আলোচনা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হয়েছে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এবং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কার্যক্রম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মনিটরিং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জন্য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খুব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bn-IN" sz="3200" b="1" dirty="0">
                <a:solidFill>
                  <a:schemeClr val="tx1"/>
                </a:solidFill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শী</a:t>
            </a:r>
            <a:r>
              <a:rPr lang="bn-IN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ঘ্র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ই BMD ও BWDB-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পত্র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প্রেরণ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হবে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পার্টনার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সংস্থাগুলোকেও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একই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অনুরোধ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হবে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 </a:t>
            </a:r>
            <a:endParaRPr lang="en-GB" sz="3200" b="1" dirty="0">
              <a:solidFill>
                <a:schemeClr val="tx1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যথাযথ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মনিটরিং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ফরমেট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তৈর</a:t>
            </a:r>
            <a:r>
              <a:rPr lang="bn-IN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ি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হবে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এবং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অফিসারগণ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আগ্রহী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অন্যান্য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অফিসারগণ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অনুযায়ী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মনিটরিং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করবেন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তথ্য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সন্নিবেশ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সংরক্ষণ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করবেন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এবং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ফলোআপ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করবেন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 </a:t>
            </a:r>
            <a:endParaRPr lang="en-GB" sz="3200" b="1" dirty="0">
              <a:solidFill>
                <a:schemeClr val="tx1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ক্লোজ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মনিটরিং-এর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জন্য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সকল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অফিসারদেরকে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সারাদেশের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৬৪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জেলা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বিভাজন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দেয়া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হবে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এবং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তারা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সংশ্লিষ্ট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মাঠ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পর্যায়ের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অফিসারদের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সাথে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নিয়মিত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যোগাযোগ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রক্ষা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এবং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প্রয়োজনীয়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তথ্য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উপাত্ত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সংগ্রহ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করবেন</a:t>
            </a:r>
            <a:r>
              <a:rPr lang="en-US" sz="32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</a:t>
            </a:r>
            <a:endParaRPr lang="en-GB" sz="3200" b="1" dirty="0">
              <a:solidFill>
                <a:schemeClr val="tx1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03ECEC-61D1-4DB9-8941-7840348F476C}"/>
              </a:ext>
            </a:extLst>
          </p:cNvPr>
          <p:cNvSpPr txBox="1"/>
          <p:nvPr/>
        </p:nvSpPr>
        <p:spPr>
          <a:xfrm>
            <a:off x="813732" y="1023457"/>
            <a:ext cx="10515600" cy="70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bn-IN" sz="3600" b="1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১০</a:t>
            </a:r>
            <a:r>
              <a:rPr lang="en-US" sz="3600" b="1" dirty="0">
                <a:solidFill>
                  <a:srgbClr val="CC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প্রকল্পের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কার্যক্রম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গতিশীল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করার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জন্য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মনিটরিং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জোরদারকরণ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:</a:t>
            </a:r>
            <a:endParaRPr lang="en-US" sz="3200" b="1" dirty="0">
              <a:solidFill>
                <a:srgbClr val="CC0099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585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0EB4-5774-4A57-8677-426304C3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509" y="2079547"/>
            <a:ext cx="10515600" cy="402802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bn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ডিএই কৃষি আবহাওয়া কারিগরি কমিটি: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আরও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কার্যকর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করা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 </a:t>
            </a:r>
            <a:r>
              <a:rPr lang="bn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যথাযথ কর্তৃপক্ষের অনুমোদন সাপেক্ষে কৃষি আবহাওয়া বুলেটিন তৈরিতে সহায়তা করার জন্য বাংলাদেশ আবহাওয়া অধিদপ্তর, বাংলাদেশ পানি উন্নয়ন বোর্ড, ও গবেষণা প্রতিষ্টানসমূহে পত্র প্রেরণ করা হবে।  </a:t>
            </a:r>
            <a:endParaRPr lang="en-US" sz="3300" b="1" dirty="0">
              <a:solidFill>
                <a:schemeClr val="tx2"/>
              </a:solidFill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bn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জেলা কৃষি আবহাওয়া কারিগরি কমিটি: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আরও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কার্যকর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করা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 </a:t>
            </a:r>
            <a:r>
              <a:rPr lang="bn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যথাযথ কর্তৃপক্ষের অনুমোদন সাপেক্ষে জেলা পর্যায়ে কৃষি আবহাওয়া বুলেটিন তৈরিতে সহায়তা করার জন্য পত্র প্রেরণ করা হবে।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bn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উপজেলা কৃষি আবহাওয়া কারিগরি কমিটি: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আরও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কার্যকর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করা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 </a:t>
            </a:r>
            <a:r>
              <a:rPr lang="bn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যথাযথ কর্তৃপক্ষের অনুমোদন সাপেক্ষে উপজেলা পর্যায়ে কৃষি আবহাওয়া বুলেটিন প্রচারে সহায়তা করার জন্য পত্র প্রেরণ করা হবে।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অ</a:t>
            </a:r>
            <a:r>
              <a:rPr lang="as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ঞ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্</a:t>
            </a:r>
            <a:r>
              <a:rPr lang="as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চ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ল, </a:t>
            </a:r>
            <a:r>
              <a:rPr lang="bn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জেলা 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ও </a:t>
            </a:r>
            <a:r>
              <a:rPr lang="bn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উপজেলা ফোকাল পার্সন: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আরও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কার্যকর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3300" b="1" dirty="0" err="1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করা</a:t>
            </a:r>
            <a:r>
              <a:rPr lang="en-US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। </a:t>
            </a:r>
            <a:r>
              <a:rPr lang="bn-IN" sz="3300" b="1" dirty="0">
                <a:solidFill>
                  <a:schemeClr val="tx2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প্রয়োজনীয় সহযোগিতা করার জন্য যথাযথ কর্তৃপক্ষের অনুমোদন সাপেক্ষে পত্র প্রেরণ করা হবে। </a:t>
            </a:r>
          </a:p>
          <a:p>
            <a:pPr marL="0" indent="0">
              <a:buNone/>
            </a:pPr>
            <a:endParaRPr lang="en-US" sz="24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03ECEC-61D1-4DB9-8941-7840348F476C}"/>
              </a:ext>
            </a:extLst>
          </p:cNvPr>
          <p:cNvSpPr txBox="1"/>
          <p:nvPr/>
        </p:nvSpPr>
        <p:spPr>
          <a:xfrm>
            <a:off x="603681" y="1297626"/>
            <a:ext cx="11159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bn-IN" sz="3200" b="1" dirty="0">
                <a:solidFill>
                  <a:srgbClr val="CC0099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১১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. </a:t>
            </a:r>
            <a:r>
              <a:rPr lang="bn-IN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প্রকল্প কমিটি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সমূহের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, </a:t>
            </a:r>
            <a:r>
              <a:rPr lang="bn-IN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জেলা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ও 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উপজেলা</a:t>
            </a:r>
            <a:r>
              <a:rPr lang="bn-IN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ফোকাল পার্সনদের </a:t>
            </a:r>
            <a:r>
              <a:rPr lang="en-US" sz="3200" b="1" dirty="0" err="1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যথাযথভাবে</a:t>
            </a:r>
            <a:r>
              <a:rPr lang="en-US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bn-IN" sz="3200" b="1" dirty="0">
                <a:solidFill>
                  <a:srgbClr val="CC0099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দায়িত্ব পালন</a:t>
            </a:r>
            <a:endParaRPr lang="en-US" sz="3200" b="1" dirty="0">
              <a:solidFill>
                <a:srgbClr val="CC0099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976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03ECEC-61D1-4DB9-8941-7840348F476C}"/>
              </a:ext>
            </a:extLst>
          </p:cNvPr>
          <p:cNvSpPr txBox="1"/>
          <p:nvPr/>
        </p:nvSpPr>
        <p:spPr>
          <a:xfrm>
            <a:off x="591139" y="1314130"/>
            <a:ext cx="7722437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bn-IN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১২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বিভিন্ন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পর্যায়ে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“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বেষ্ট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পারফরমেন্স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এ্যাওয়ার্ড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”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চালু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করার</a:t>
            </a:r>
            <a:r>
              <a:rPr lang="en-US" sz="2800" b="1" dirty="0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উদ্যাগ</a:t>
            </a:r>
            <a:endParaRPr lang="en-US" sz="2800" b="1" dirty="0">
              <a:solidFill>
                <a:srgbClr val="00B050"/>
              </a:solidFill>
              <a:effectLst/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D9AA2E-DBCF-42AF-A44F-B6DFAF0B6E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49316" y="2107256"/>
            <a:ext cx="5514161" cy="470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মাঠ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পর্যায়ে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প্রকল্প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বাস্তবায়নকারী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ডিএই’র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ক্যাডার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এবং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উপ-সহকারী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কৃষি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অফিসারদের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কাজের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স্বীকৃতি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প্রদানের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মাধ্যমে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কর্ম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স্পৃহা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বৃদ্ধি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কর্মকান্ডে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গতিশীলতা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আনার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লক্ষ্যে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বিভিন্ন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পর্যায়ে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বেষ্ট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পারফরমেন্স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এ্যাওয়ার্ড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চালু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করার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উদ্যাগ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গ্রহ</a:t>
            </a: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ণ</a:t>
            </a:r>
            <a:r>
              <a:rPr lang="bn-IN" sz="2800" b="1" dirty="0">
                <a:solidFill>
                  <a:schemeClr val="tx1"/>
                </a:solidFill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করা হয়েছে। 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এ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বিষয়ে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নীতিমালা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তৈর</a:t>
            </a:r>
            <a:r>
              <a:rPr lang="bn-IN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পত্র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জারি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ও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অন্যান্য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কার্যক্রম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অব্যাহত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রয়েছে</a:t>
            </a:r>
            <a:r>
              <a:rPr lang="en-US" sz="2800" b="1" dirty="0">
                <a:solidFill>
                  <a:schemeClr val="tx1"/>
                </a:solidFill>
                <a:effectLst/>
                <a:latin typeface="Nikosh" panose="02000000000000000000" pitchFamily="2" charset="0"/>
                <a:ea typeface="Times New Roman" panose="02020603050405020304" pitchFamily="18" charset="0"/>
                <a:cs typeface="Nikosh" panose="02000000000000000000" pitchFamily="2" charset="0"/>
              </a:rPr>
              <a:t>।</a:t>
            </a:r>
            <a:endParaRPr lang="en-GB" sz="2800" b="1" dirty="0">
              <a:solidFill>
                <a:schemeClr val="tx1"/>
              </a:solidFill>
              <a:effectLst/>
              <a:latin typeface="Nikosh" panose="02000000000000000000" pitchFamily="2" charset="0"/>
              <a:ea typeface="Times New Roman" panose="02020603050405020304" pitchFamily="18" charset="0"/>
              <a:cs typeface="Nikosh" panose="02000000000000000000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02D49-1051-40CD-AD6D-52D2B71EE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11" y="1409408"/>
            <a:ext cx="2857499" cy="2466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D13B8-B036-479B-9829-15DC08E1F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12" y="4027646"/>
            <a:ext cx="2857500" cy="262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916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176" y="3649851"/>
            <a:ext cx="590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1586" y="1683299"/>
            <a:ext cx="108461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>
                <a:solidFill>
                  <a:srgbClr val="CC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ট্যাবলেট মেরামত বা এ সম্পর্কিত কার্যক্রমের জন্য- গ্লোবাল ব্র্যান্ড প্রাইভেট লিমিটেড, বাংলাদেশ</a:t>
            </a:r>
            <a:endParaRPr lang="en-US" sz="3200" b="1" dirty="0">
              <a:solidFill>
                <a:srgbClr val="CC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প্রথমে সারা দেশের </a:t>
            </a:r>
            <a:r>
              <a:rPr lang="en-US" sz="3200" dirty="0">
                <a:latin typeface="Nikosh" panose="02000000000000000000" pitchFamily="2" charset="0"/>
                <a:cs typeface="Nikosh" panose="02000000000000000000" pitchFamily="2" charset="0"/>
              </a:rPr>
              <a:t>২</a:t>
            </a: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৫ টি সার্ভিস সেন্টারে যোগাযোগ করুন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err="1">
                <a:latin typeface="Nikosh" panose="02000000000000000000" pitchFamily="2" charset="0"/>
                <a:cs typeface="Nikosh" panose="02000000000000000000" pitchFamily="2" charset="0"/>
              </a:rPr>
              <a:t>পাশাপাশি</a:t>
            </a: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 প্রকল্পের ফোকাল পার্সনের সাথে ইমেইলে যোগাযোগ করুন।</a:t>
            </a:r>
            <a:endParaRPr lang="en-US" sz="32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bn-IN" sz="32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IN" sz="3200" b="1" dirty="0">
                <a:solidFill>
                  <a:srgbClr val="CC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কিওস্ক, অটোমেটিক রেইনগেজ, রাউটার মেরামত বা এ সম্পর্কিত কার্যক্রমের জন্য-  মাজ্জাক ইন্টার ট্রেড</a:t>
            </a:r>
            <a:endParaRPr lang="en-US" sz="3200" dirty="0">
              <a:solidFill>
                <a:srgbClr val="CC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প্রথমে তাদের হটলাইন নম্বরে যোগাযোগ করুন: 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01318247700, 01318247711, 01318247722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err="1">
                <a:latin typeface="Nikosh" panose="02000000000000000000" pitchFamily="2" charset="0"/>
                <a:cs typeface="Nikosh" panose="02000000000000000000" pitchFamily="2" charset="0"/>
              </a:rPr>
              <a:t>পাশাপাশি</a:t>
            </a: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 প্রকল্পের ফোকাল পার্সনের সাথে ইমেইলে যোগাযোগ করুন। </a:t>
            </a:r>
            <a:endParaRPr lang="en-US" sz="32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8969F4-1E4F-486D-9087-B2B671EA2A6A}"/>
              </a:ext>
            </a:extLst>
          </p:cNvPr>
          <p:cNvSpPr txBox="1"/>
          <p:nvPr/>
        </p:nvSpPr>
        <p:spPr>
          <a:xfrm>
            <a:off x="960268" y="325015"/>
            <a:ext cx="1027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 আবহাওয়া সরঞ্জাম (কিওস্ক, ট্যাবলেট, অটোমেটিক রেইনগেজ, রাউটার) সম্পর্কিত সমস্যা সমাধানের জন্য যোগাযোগ</a:t>
            </a:r>
            <a:endParaRPr lang="en-US" sz="3600" b="1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554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0268" y="325015"/>
            <a:ext cx="1027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000099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 আবহাওয়া সরঞ্জাম (কিওস্ক, ট্যাবলেট, অটোমেটিক রেইনগেজ, রাউটার) সম্পর্কিত সমস্যা সমাধানের জন্য যোগাযোগ</a:t>
            </a:r>
            <a:endParaRPr lang="en-US" sz="3600" b="1" dirty="0">
              <a:solidFill>
                <a:srgbClr val="000099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0176" y="3649851"/>
            <a:ext cx="590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0268" y="1556970"/>
            <a:ext cx="1040462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u="sng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ফোকাল পার্সন</a:t>
            </a:r>
            <a:r>
              <a:rPr lang="en-US" sz="3600" b="1" u="sng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:</a:t>
            </a:r>
          </a:p>
          <a:p>
            <a:endParaRPr lang="en-US" dirty="0"/>
          </a:p>
          <a:p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ফারহানা হক</a:t>
            </a:r>
          </a:p>
          <a:p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সিনিয়র মনিটরিং এন্ড ইভালুয়েশন অফিসার</a:t>
            </a:r>
          </a:p>
          <a:p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ইমেইল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: anny_farhana@yahoo.com</a:t>
            </a:r>
          </a:p>
          <a:p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মোবাইল ফোন নম্বর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: 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০১৭১২১২২৯১৭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টেলিফোন: ০২-৫৫০২৮৪১৪</a:t>
            </a:r>
          </a:p>
          <a:p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অভিযোগ জানাতে ইমেইল করুন: 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: anny_farhana@yahoo.com</a:t>
            </a:r>
          </a:p>
          <a:p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কপি দিন: 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pdamisdp@dae.gov.bd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অথবা 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kamalmoa@gmail.com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20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011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989B76B8-1F6A-4A0C-B583-82D867751B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6400" y="573088"/>
            <a:ext cx="10515600" cy="5713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bn-IN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endParaRPr lang="bn-IN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endParaRPr lang="bn-IN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endParaRPr lang="bn-IN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 algn="ctr">
              <a:buNone/>
            </a:pPr>
            <a:r>
              <a:rPr lang="en-US" sz="8800" b="1" dirty="0">
                <a:solidFill>
                  <a:schemeClr val="accent1">
                    <a:lumMod val="75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             </a:t>
            </a:r>
            <a:endParaRPr lang="bn-IN" sz="8800" b="1" dirty="0">
              <a:solidFill>
                <a:schemeClr val="accent1">
                  <a:lumMod val="75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endParaRPr lang="en-GB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1C80B-36B3-4D5D-A02C-E60D7E09B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9" y="1220019"/>
            <a:ext cx="3810000" cy="238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A0C8EB-8BA1-496A-BFAF-D25682F70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9" y="3694086"/>
            <a:ext cx="3875334" cy="2196345"/>
          </a:xfrm>
          <a:prstGeom prst="rect">
            <a:avLst/>
          </a:prstGeom>
        </p:spPr>
      </p:pic>
      <p:sp>
        <p:nvSpPr>
          <p:cNvPr id="7" name="Shape 30">
            <a:extLst>
              <a:ext uri="{FF2B5EF4-FFF2-40B4-BE49-F238E27FC236}">
                <a16:creationId xmlns:a16="http://schemas.microsoft.com/office/drawing/2014/main" id="{300D44A4-C1A7-4510-B336-DB0259E9A505}"/>
              </a:ext>
            </a:extLst>
          </p:cNvPr>
          <p:cNvSpPr txBox="1">
            <a:spLocks/>
          </p:cNvSpPr>
          <p:nvPr/>
        </p:nvSpPr>
        <p:spPr bwMode="auto">
          <a:xfrm>
            <a:off x="8159857" y="1220019"/>
            <a:ext cx="3763379" cy="4670412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bn-IN" altLang="en-US" sz="7200" b="1" dirty="0">
                <a:solidFill>
                  <a:srgbClr val="FFFF00"/>
                </a:solidFill>
                <a:latin typeface="Nikosh" pitchFamily="2" charset="0"/>
                <a:ea typeface="Nikosh" pitchFamily="2" charset="0"/>
                <a:cs typeface="Nikosh" pitchFamily="2" charset="0"/>
              </a:rPr>
              <a:t>ধন্যবাদ</a:t>
            </a:r>
            <a:endParaRPr lang="en-US" altLang="en-US" sz="7200" dirty="0">
              <a:solidFill>
                <a:srgbClr val="FFFF00"/>
              </a:solidFill>
              <a:latin typeface="Nikosh" pitchFamily="2" charset="0"/>
              <a:ea typeface="Nikosh" pitchFamily="2" charset="0"/>
              <a:cs typeface="Nikosh" pitchFamily="2" charset="0"/>
            </a:endParaRPr>
          </a:p>
          <a:p>
            <a:pPr algn="ctr" eaLnBrk="0" hangingPunct="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 eaLnBrk="0" hangingPunct="0">
              <a:defRPr/>
            </a:pPr>
            <a:endParaRPr lang="en" sz="2000" b="1" dirty="0">
              <a:solidFill>
                <a:srgbClr val="FFFF00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96F64-09B6-4B9E-ABBA-06D3F0B21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95" y="1220019"/>
            <a:ext cx="3409627" cy="46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00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5BC449-40AB-49E6-B6F0-87050329E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313255"/>
              </p:ext>
            </p:extLst>
          </p:nvPr>
        </p:nvGraphicFramePr>
        <p:xfrm>
          <a:off x="71020" y="21119"/>
          <a:ext cx="12120980" cy="616661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4250">
                  <a:extLst>
                    <a:ext uri="{9D8B030D-6E8A-4147-A177-3AD203B41FA5}">
                      <a16:colId xmlns:a16="http://schemas.microsoft.com/office/drawing/2014/main" val="1112233278"/>
                    </a:ext>
                  </a:extLst>
                </a:gridCol>
                <a:gridCol w="1169426">
                  <a:extLst>
                    <a:ext uri="{9D8B030D-6E8A-4147-A177-3AD203B41FA5}">
                      <a16:colId xmlns:a16="http://schemas.microsoft.com/office/drawing/2014/main" val="157677655"/>
                    </a:ext>
                  </a:extLst>
                </a:gridCol>
                <a:gridCol w="1282263">
                  <a:extLst>
                    <a:ext uri="{9D8B030D-6E8A-4147-A177-3AD203B41FA5}">
                      <a16:colId xmlns:a16="http://schemas.microsoft.com/office/drawing/2014/main" val="1482610935"/>
                    </a:ext>
                  </a:extLst>
                </a:gridCol>
                <a:gridCol w="1163378">
                  <a:extLst>
                    <a:ext uri="{9D8B030D-6E8A-4147-A177-3AD203B41FA5}">
                      <a16:colId xmlns:a16="http://schemas.microsoft.com/office/drawing/2014/main" val="2632218991"/>
                    </a:ext>
                  </a:extLst>
                </a:gridCol>
                <a:gridCol w="1447129">
                  <a:extLst>
                    <a:ext uri="{9D8B030D-6E8A-4147-A177-3AD203B41FA5}">
                      <a16:colId xmlns:a16="http://schemas.microsoft.com/office/drawing/2014/main" val="627468935"/>
                    </a:ext>
                  </a:extLst>
                </a:gridCol>
                <a:gridCol w="1885738">
                  <a:extLst>
                    <a:ext uri="{9D8B030D-6E8A-4147-A177-3AD203B41FA5}">
                      <a16:colId xmlns:a16="http://schemas.microsoft.com/office/drawing/2014/main" val="1737045820"/>
                    </a:ext>
                  </a:extLst>
                </a:gridCol>
                <a:gridCol w="4448796">
                  <a:extLst>
                    <a:ext uri="{9D8B030D-6E8A-4147-A177-3AD203B41FA5}">
                      <a16:colId xmlns:a16="http://schemas.microsoft.com/office/drawing/2014/main" val="115735310"/>
                    </a:ext>
                  </a:extLst>
                </a:gridCol>
              </a:tblGrid>
              <a:tr h="63088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ক্রমিক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নং</a:t>
                      </a:r>
                      <a:endParaRPr lang="en-GB" sz="18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9438" marR="89438" marT="44719" marB="44719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ফসলের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নাম</a:t>
                      </a:r>
                      <a:endParaRPr lang="en-GB" sz="18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9438" marR="89438" marT="44719" marB="44719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জমির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পরিমাণ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হে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:)</a:t>
                      </a:r>
                      <a:endParaRPr lang="en-GB" sz="18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9438" marR="89438" marT="44719" marB="44719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আবহাওয়ার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পেয়ে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রক্ষা</a:t>
                      </a:r>
                      <a:endParaRPr lang="en-GB" sz="16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9438" marR="89438" marT="44719" marB="44719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আবহাওয়ার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কোন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উপকারী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হয়েছে</a:t>
                      </a:r>
                      <a:endParaRPr lang="en-GB" sz="18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9438" marR="89438" marT="44719" marB="44719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মন্তব্য</a:t>
                      </a:r>
                      <a:endParaRPr lang="en-GB" sz="18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89438" marR="89438" marT="44719" marB="44719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483656"/>
                  </a:ext>
                </a:extLst>
              </a:tr>
              <a:tr h="5997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জমির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পরিমাণ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হে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:)</a:t>
                      </a:r>
                      <a:endParaRPr lang="en-GB" sz="18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আর্থিক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মূল্য</a:t>
                      </a:r>
                      <a:endParaRPr lang="en-GB" sz="18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টাকায়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)</a:t>
                      </a:r>
                      <a:endParaRPr lang="en-GB" sz="1800" b="1" dirty="0">
                        <a:solidFill>
                          <a:srgbClr val="C00000"/>
                        </a:solidFill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514555"/>
                  </a:ext>
                </a:extLst>
              </a:tr>
              <a:tr h="3605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৫.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মিষ্টি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কুমড়া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১৫.০০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অপরিপক্ক থাকায়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রক্ষা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করা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সম্ভব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হয়নি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extLst>
                  <a:ext uri="{0D108BD9-81ED-4DB2-BD59-A6C34878D82A}">
                    <a16:rowId xmlns:a16="http://schemas.microsoft.com/office/drawing/2014/main" val="2324733027"/>
                  </a:ext>
                </a:extLst>
              </a:tr>
              <a:tr h="435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৬.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ঝিংগা</a:t>
                      </a:r>
                      <a:endParaRPr lang="en-GB" sz="18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১০.০০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৩.০০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১৫০০০.০০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ঝড়ের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endParaRPr lang="en-US" sz="1800" dirty="0">
                        <a:effectLst/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marL="67079" marR="67079" marT="0" marB="0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ঝড়ের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পেয়ে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পূর্বেই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সংগ্রহ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</a:t>
                      </a: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া হয়েছে।</a:t>
                      </a:r>
                      <a:endParaRPr lang="bn-IN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7079" marR="67079" marT="0" marB="0"/>
                </a:tc>
                <a:extLst>
                  <a:ext uri="{0D108BD9-81ED-4DB2-BD59-A6C34878D82A}">
                    <a16:rowId xmlns:a16="http://schemas.microsoft.com/office/drawing/2014/main" val="436272708"/>
                  </a:ext>
                </a:extLst>
              </a:tr>
              <a:tr h="523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৭.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সূর্যমুখী</a:t>
                      </a:r>
                      <a:endParaRPr lang="en-GB" sz="18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৩.০০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০.৫০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৫০০০.০০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7532774"/>
                  </a:ext>
                </a:extLst>
              </a:tr>
              <a:tr h="5581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৮.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ভূট্টা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০৭.০০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 অপরিপক্ক ছিল। পরবর্তীতে সংগ্রহ করা হয়েছে। 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extLst>
                  <a:ext uri="{0D108BD9-81ED-4DB2-BD59-A6C34878D82A}">
                    <a16:rowId xmlns:a16="http://schemas.microsoft.com/office/drawing/2014/main" val="1776283563"/>
                  </a:ext>
                </a:extLst>
              </a:tr>
              <a:tr h="435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৯.</a:t>
                      </a:r>
                      <a:endParaRPr lang="en-GB" sz="18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তিল</a:t>
                      </a:r>
                      <a:endParaRPr lang="en-GB" sz="18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১০.০০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এবং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বৃষ্টিপাতের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7079" marR="67079" marT="0" marB="0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জমি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থেকে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পানি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নিষ্কাশনের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ব্যবস্থা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ন</a:t>
                      </a: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েওয়া হয়েছে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কিন্তু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তিল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ও বাদাম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ফসল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রক্ষা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করা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সম্ভব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হয়নি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।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7079" marR="67079" marT="0" marB="0"/>
                </a:tc>
                <a:extLst>
                  <a:ext uri="{0D108BD9-81ED-4DB2-BD59-A6C34878D82A}">
                    <a16:rowId xmlns:a16="http://schemas.microsoft.com/office/drawing/2014/main" val="2354286683"/>
                  </a:ext>
                </a:extLst>
              </a:tr>
              <a:tr h="469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১০.</a:t>
                      </a:r>
                      <a:endParaRPr lang="en-GB" sz="18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বাদাম</a:t>
                      </a:r>
                      <a:endParaRPr lang="en-GB" sz="18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০.৫০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--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0570806"/>
                  </a:ext>
                </a:extLst>
              </a:tr>
              <a:tr h="906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১১.</a:t>
                      </a:r>
                      <a:endParaRPr lang="en-GB" sz="180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ভার্মি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কম্পোষ্ট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২৩০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টি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বসতবাড়ি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২.০০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টন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সার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সংগ্রহ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৩০০০০.০০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ঝড়ের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ঘূর্ণী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ঝড়ের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আগাম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তথ্য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পেয়ে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ভার্মি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কম্পোষ্ট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সার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উত্তোলন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কর</a:t>
                      </a: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া হয়েছে 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এবং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ছাউনির</a:t>
                      </a: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ব্যবস্থা</a:t>
                      </a: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করা হয়েছে। 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extLst>
                  <a:ext uri="{0D108BD9-81ED-4DB2-BD59-A6C34878D82A}">
                    <a16:rowId xmlns:a16="http://schemas.microsoft.com/office/drawing/2014/main" val="2466648046"/>
                  </a:ext>
                </a:extLst>
              </a:tr>
              <a:tr h="12466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মোট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২৯৫.৫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৪৪.৪৫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2800" b="1" dirty="0">
                          <a:solidFill>
                            <a:srgbClr val="00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৩১</a:t>
                      </a:r>
                      <a:r>
                        <a:rPr lang="en-US" sz="2800" b="1" dirty="0">
                          <a:solidFill>
                            <a:srgbClr val="00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</a:t>
                      </a:r>
                      <a:r>
                        <a:rPr lang="bn-IN" sz="2800" b="1" dirty="0">
                          <a:solidFill>
                            <a:srgbClr val="00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১৮</a:t>
                      </a:r>
                      <a:r>
                        <a:rPr lang="en-US" sz="2800" b="1" dirty="0">
                          <a:solidFill>
                            <a:srgbClr val="00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,</a:t>
                      </a:r>
                      <a:r>
                        <a:rPr lang="bn-IN" sz="2800" b="1" dirty="0">
                          <a:solidFill>
                            <a:srgbClr val="000099"/>
                          </a:solidFill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০০০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(৩৬৬৮২ ইউএসডি)</a:t>
                      </a: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dirty="0">
                        <a:effectLst/>
                        <a:latin typeface="Nikosh" panose="02000000000000000000" pitchFamily="2" charset="0"/>
                        <a:ea typeface="Calibri" panose="020F0502020204030204" pitchFamily="34" charset="0"/>
                        <a:cs typeface="Nikosh" panose="02000000000000000000" pitchFamily="2" charset="0"/>
                      </a:endParaRPr>
                    </a:p>
                  </a:txBody>
                  <a:tcPr marL="64894" marR="64894" marT="0" marB="0"/>
                </a:tc>
                <a:extLst>
                  <a:ext uri="{0D108BD9-81ED-4DB2-BD59-A6C34878D82A}">
                    <a16:rowId xmlns:a16="http://schemas.microsoft.com/office/drawing/2014/main" val="3415116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F45CE06-D948-4B7C-92D0-E792895DE6EA}"/>
              </a:ext>
            </a:extLst>
          </p:cNvPr>
          <p:cNvSpPr txBox="1"/>
          <p:nvPr/>
        </p:nvSpPr>
        <p:spPr>
          <a:xfrm>
            <a:off x="371959" y="5785759"/>
            <a:ext cx="5948942" cy="1111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bn-IN" sz="1600" dirty="0"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ছাড়া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ঘর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বাড়</a:t>
            </a:r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ি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মেরামত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গবাদি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পশু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নিরাপদ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স্থানে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রাখা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এবং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তাদের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খাদ্য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সংরক্ষণ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করা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সহ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বিভিন্ন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সর্তকতামূলক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পরামর্শ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প্রদান</a:t>
            </a:r>
            <a:r>
              <a:rPr lang="en-US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করা হয়েছে।</a:t>
            </a:r>
            <a:r>
              <a:rPr lang="bn-IN" sz="2000" dirty="0">
                <a:solidFill>
                  <a:srgbClr val="C00000"/>
                </a:solidFill>
                <a:latin typeface="Nikosh" panose="02000000000000000000" pitchFamily="2" charset="0"/>
                <a:ea typeface="Calibri" panose="020F0502020204030204" pitchFamily="34" charset="0"/>
                <a:cs typeface="Nikosh" panose="02000000000000000000" pitchFamily="2" charset="0"/>
              </a:rPr>
              <a:t> </a:t>
            </a:r>
            <a:endParaRPr lang="en-GB" sz="2000" dirty="0">
              <a:solidFill>
                <a:srgbClr val="C00000"/>
              </a:solidFill>
              <a:latin typeface="Nikosh" panose="02000000000000000000" pitchFamily="2" charset="0"/>
              <a:ea typeface="Calibri" panose="020F0502020204030204" pitchFamily="34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42390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 PPT-1</Template>
  <TotalTime>463</TotalTime>
  <Words>4411</Words>
  <Application>Microsoft Office PowerPoint</Application>
  <PresentationFormat>Widescreen</PresentationFormat>
  <Paragraphs>403</Paragraphs>
  <Slides>85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102" baseType="lpstr">
      <vt:lpstr>Arial</vt:lpstr>
      <vt:lpstr>Calibri</vt:lpstr>
      <vt:lpstr>Calibri Light</vt:lpstr>
      <vt:lpstr>Century Schoolbook</vt:lpstr>
      <vt:lpstr>Corbel</vt:lpstr>
      <vt:lpstr>Nikosh</vt:lpstr>
      <vt:lpstr>NikoshBAN</vt:lpstr>
      <vt:lpstr>Segoe UI Semibold</vt:lpstr>
      <vt:lpstr>SolaimanLipi</vt:lpstr>
      <vt:lpstr>SutonnyMJ</vt:lpstr>
      <vt:lpstr>Times New Roman</vt:lpstr>
      <vt:lpstr>Wingdings</vt:lpstr>
      <vt:lpstr>Wingdings 3</vt:lpstr>
      <vt:lpstr>Feathered</vt:lpstr>
      <vt:lpstr>Custom Design</vt:lpstr>
      <vt:lpstr>Slide</vt:lpstr>
      <vt:lpstr>Image</vt:lpstr>
      <vt:lpstr>PowerPoint Presentation</vt:lpstr>
      <vt:lpstr> প্রকল্পের সংক্ষিপ্ত পরিচিতি</vt:lpstr>
      <vt:lpstr> প্রকল্পের উদ্দেশ্য</vt:lpstr>
      <vt:lpstr>  প্রকল্পের উদ্দেশ্য ও উদ্দেশ্য অনুযায়ী অদ্যাবধি অর্জন</vt:lpstr>
      <vt:lpstr>(চলমান)</vt:lpstr>
      <vt:lpstr>(চলমান)</vt:lpstr>
      <vt:lpstr>প্রকল্পটি আইসিটি এবং ক্লাইমেট স্মার্ট এগ্রিকালচার নির্ভর। এটি অত্যন্ত গুরুত্বপূর্ণ, স্মার্ট এবং যুগোপযোগী একটি প্রকল্প। কেন, কিভাবে?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কৃষি সম্প্রসারণ অধিদপ্তরের নিয়ন্ত্রণ কক্ষ ও এসএমএস এর মাধ্যমে প্রেরিত বন্যা পূর্ববর্তী ও পরবর্তী বিশেষ বুলেটিন, সতর্ক বার্তা বন্যা পূর্ববর্তী ও পরবর্তী বিশেষ বুলেটিন</vt:lpstr>
      <vt:lpstr>PowerPoint Presentation</vt:lpstr>
      <vt:lpstr>ঘূর্ণীঝড়</vt:lpstr>
      <vt:lpstr>PowerPoint Presentation</vt:lpstr>
      <vt:lpstr>PowerPoint Presentation</vt:lpstr>
      <vt:lpstr>PowerPoint Presentation</vt:lpstr>
      <vt:lpstr>আইভিআর/ভয়েজ ম্যাসেজ বন্যা পরিস্থিতিতে কৃষি আবহাওয়া পরামর্শ বিস্তারে আইভিআর এর ব্যবহার</vt:lpstr>
      <vt:lpstr>ইমেইল</vt:lpstr>
      <vt:lpstr>ফেসবুক</vt:lpstr>
      <vt:lpstr>ফেসবুক (ইউনিয়ন পর্যায়ে)</vt:lpstr>
      <vt:lpstr>PowerPoint Presentation</vt:lpstr>
      <vt:lpstr>প্রশিক্ষণ</vt:lpstr>
      <vt:lpstr>৩ ধরণের প্রশিক্ষণ ম্যানুয়াল বামিস পোর্টালে আপলোড করা হয়েছে।  লিংক: https://www.bamis.gov.bd/page/training-manual/ ডিএই’র কর্মকর্তা, এসএএও ও কৃষকের জন্য প্রশিক্ষণ ম্যানুয়াল </vt:lpstr>
      <vt:lpstr>PowerPoint Presentation</vt:lpstr>
      <vt:lpstr>PowerPoint Presentation</vt:lpstr>
      <vt:lpstr>তথ্য, শিক্ষা ও যোগাযোগ সামগ্রী (IEC)  </vt:lpstr>
      <vt:lpstr>অন্যান্য প্রকাশনা </vt:lpstr>
      <vt:lpstr>(চলমান)</vt:lpstr>
      <vt:lpstr>প্রকল্প থেকে সরবরাহকৃত বিভিন্ন কৃষি আবহাওয়া বিষয়ক সরন্জামাদি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১৪ আঞ্চলিক অফিস ও ৬৪ জেলা অফিসে এগ্রোমেট সার্ভিস রুম স্থাপন কর হয়েছে</vt:lpstr>
      <vt:lpstr>প্রকল্পের চলমান কার্যক্রম সম্পর্কে প্রতিক্রিয়া</vt:lpstr>
      <vt:lpstr>(চলমান)</vt:lpstr>
      <vt:lpstr>PowerPoint Presentation</vt:lpstr>
      <vt:lpstr>PowerPoint Presentation</vt:lpstr>
      <vt:lpstr>বগুড়া অঞ্চলের এক কৃষকের সফলতার গল্প</vt:lpstr>
      <vt:lpstr>প্রকল্পের মিড টার্ম রিভিউ অনুযায়ী বামিস এর আবহাওয়া বিষয়ক পূর্বাভাস এর কার্যকারিতা</vt:lpstr>
      <vt:lpstr>PowerPoint Presentation</vt:lpstr>
      <vt:lpstr>PowerPoint Presentation</vt:lpstr>
      <vt:lpstr>বাংলাদেশের দুটি বিশ্ববিদ্যালয়ে কৃষি আবহাওয়া বিভাগ চালু</vt:lpstr>
      <vt:lpstr>বাংলাদেশ কৃষি বিশ্ববিদ্যালয় ও বঙ্গবন্ধু শেখ মুজিবুর রহমান কৃষি বিশ্ববিদ্যালয়ে কৃষি আবহাওয়া বিভাগ চালুর বিষয়ে বিশ্ববিদ্যালয় মঞ্জুরী কমিশনের অনুমোদন </vt:lpstr>
      <vt:lpstr>১২ টি অঞ্চলে কমিউনিটি রেডিও স্থাপন (এআইএস-২টি)</vt:lpstr>
      <vt:lpstr>কমিউনিটি রেডিওর মাধ্যমে কৃষি আবহাওয়া বিষয়ক তথ্য ও পরামর্শ ব্যাপক প্রচার   </vt:lpstr>
      <vt:lpstr> কৃষি আবহাওয়া পরামর্শ প্রস্তুতির অটোমেশন</vt:lpstr>
      <vt:lpstr>কৃষি বিষয়ক সিদ্ধান্ত গ্রহণে সাব সিজনাল থেকে সিজনাল ফোরকাস্ট ও সংশ্লিষ্ট আবহাওয়ার তথ্য</vt:lpstr>
      <vt:lpstr>বজ্রপাতের জন্য আর্লি ওয়ার্নিং সার্ভিস (EWS)  </vt:lpstr>
      <vt:lpstr>PowerPoint Presentation</vt:lpstr>
      <vt:lpstr>PowerPoint Presentation</vt:lpstr>
      <vt:lpstr>নতুন উদ্যোগ ও সাড়া প্রদানের আহবান</vt:lpstr>
      <vt:lpstr>PowerPoint Presentation</vt:lpstr>
      <vt:lpstr>PowerPoint Presentation</vt:lpstr>
      <vt:lpstr>PowerPoint Presentation</vt:lpstr>
      <vt:lpstr>PowerPoint Presentation</vt:lpstr>
      <vt:lpstr> ইলেকট্রনিক মিডিয়ায় প্রচার: খুলনার ডুমুরিয়ায় কিওস্ক ব্যবহার করে কৃষকের সাথে যোগাযোগের খবর চ্যানেল আইতে প্রচার</vt:lpstr>
      <vt:lpstr>খুলনার ডুমুরিয়া উপজেলার সফলতার সংবাদ চ্যানেল  আই-তে প্রচার</vt:lpstr>
      <vt:lpstr>PowerPoint Presentation</vt:lpstr>
      <vt:lpstr>PowerPoint Presentation</vt:lpstr>
      <vt:lpstr>ইউনিয়ন পর্যায়ে স্থাপিত অটোমেটিক রেইনগেজের ব্যবহার পদ্ধতি প্রদর্শন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White</dc:creator>
  <cp:lastModifiedBy>Lenovo</cp:lastModifiedBy>
  <cp:revision>185</cp:revision>
  <dcterms:created xsi:type="dcterms:W3CDTF">2020-10-07T13:45:27Z</dcterms:created>
  <dcterms:modified xsi:type="dcterms:W3CDTF">2021-01-31T16:57:23Z</dcterms:modified>
</cp:coreProperties>
</file>