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50" r:id="rId2"/>
    <p:sldId id="2613" r:id="rId3"/>
    <p:sldId id="351" r:id="rId4"/>
    <p:sldId id="2615" r:id="rId5"/>
    <p:sldId id="2616" r:id="rId6"/>
    <p:sldId id="2617" r:id="rId7"/>
    <p:sldId id="2618" r:id="rId8"/>
    <p:sldId id="2499" r:id="rId9"/>
    <p:sldId id="2630" r:id="rId10"/>
    <p:sldId id="2631" r:id="rId11"/>
    <p:sldId id="2641" r:id="rId12"/>
    <p:sldId id="2632" r:id="rId13"/>
    <p:sldId id="2633" r:id="rId14"/>
    <p:sldId id="2634" r:id="rId15"/>
    <p:sldId id="2635" r:id="rId16"/>
    <p:sldId id="2636" r:id="rId17"/>
    <p:sldId id="2637" r:id="rId18"/>
    <p:sldId id="2638" r:id="rId19"/>
    <p:sldId id="2639" r:id="rId20"/>
    <p:sldId id="2640" r:id="rId21"/>
    <p:sldId id="2619" r:id="rId22"/>
    <p:sldId id="2621" r:id="rId23"/>
    <p:sldId id="2628" r:id="rId24"/>
    <p:sldId id="2629" r:id="rId25"/>
    <p:sldId id="260" r:id="rId26"/>
    <p:sldId id="257" r:id="rId27"/>
    <p:sldId id="258" r:id="rId28"/>
    <p:sldId id="259" r:id="rId29"/>
    <p:sldId id="600" r:id="rId30"/>
    <p:sldId id="28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1A44C-5235-4BD6-B35A-39CEBDE819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CE9D4E32-E553-4337-BA62-4A4B34420E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CB817B76-4B83-40EA-B3A1-7469EC6AD0D2}"/>
              </a:ext>
            </a:extLst>
          </p:cNvPr>
          <p:cNvSpPr>
            <a:spLocks noGrp="1"/>
          </p:cNvSpPr>
          <p:nvPr>
            <p:ph type="dt" sz="half" idx="10"/>
          </p:nvPr>
        </p:nvSpPr>
        <p:spPr/>
        <p:txBody>
          <a:bodyPr/>
          <a:lstStyle/>
          <a:p>
            <a:fld id="{F5C555F1-E53D-4086-96B0-AFCBCDCB5B38}" type="datetimeFigureOut">
              <a:rPr lang="en-IN" smtClean="0"/>
              <a:t>14-01-2020</a:t>
            </a:fld>
            <a:endParaRPr lang="en-IN"/>
          </a:p>
        </p:txBody>
      </p:sp>
      <p:sp>
        <p:nvSpPr>
          <p:cNvPr id="5" name="Footer Placeholder 4">
            <a:extLst>
              <a:ext uri="{FF2B5EF4-FFF2-40B4-BE49-F238E27FC236}">
                <a16:creationId xmlns:a16="http://schemas.microsoft.com/office/drawing/2014/main" id="{18B0EEB3-6C48-4BB0-86FD-CE0C80A3916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53AC8A4-3CC7-4273-87F2-CF5844A36802}"/>
              </a:ext>
            </a:extLst>
          </p:cNvPr>
          <p:cNvSpPr>
            <a:spLocks noGrp="1"/>
          </p:cNvSpPr>
          <p:nvPr>
            <p:ph type="sldNum" sz="quarter" idx="12"/>
          </p:nvPr>
        </p:nvSpPr>
        <p:spPr/>
        <p:txBody>
          <a:bodyPr/>
          <a:lstStyle/>
          <a:p>
            <a:fld id="{261AC417-A63B-49FB-AAAF-613D7F0FEE9D}" type="slidenum">
              <a:rPr lang="en-IN" smtClean="0"/>
              <a:t>‹#›</a:t>
            </a:fld>
            <a:endParaRPr lang="en-IN"/>
          </a:p>
        </p:txBody>
      </p:sp>
    </p:spTree>
    <p:extLst>
      <p:ext uri="{BB962C8B-B14F-4D97-AF65-F5344CB8AC3E}">
        <p14:creationId xmlns:p14="http://schemas.microsoft.com/office/powerpoint/2010/main" val="3633178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66679-3044-41BE-9584-AE19097C602A}"/>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C117617-2F4F-415F-97CD-69701CB9B6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67387CC-EF8F-4190-8C0B-C1B455C1EC00}"/>
              </a:ext>
            </a:extLst>
          </p:cNvPr>
          <p:cNvSpPr>
            <a:spLocks noGrp="1"/>
          </p:cNvSpPr>
          <p:nvPr>
            <p:ph type="dt" sz="half" idx="10"/>
          </p:nvPr>
        </p:nvSpPr>
        <p:spPr/>
        <p:txBody>
          <a:bodyPr/>
          <a:lstStyle/>
          <a:p>
            <a:fld id="{F5C555F1-E53D-4086-96B0-AFCBCDCB5B38}" type="datetimeFigureOut">
              <a:rPr lang="en-IN" smtClean="0"/>
              <a:t>14-01-2020</a:t>
            </a:fld>
            <a:endParaRPr lang="en-IN"/>
          </a:p>
        </p:txBody>
      </p:sp>
      <p:sp>
        <p:nvSpPr>
          <p:cNvPr id="5" name="Footer Placeholder 4">
            <a:extLst>
              <a:ext uri="{FF2B5EF4-FFF2-40B4-BE49-F238E27FC236}">
                <a16:creationId xmlns:a16="http://schemas.microsoft.com/office/drawing/2014/main" id="{3F6ABC42-8AD9-408A-A963-B0DCA1369A2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CF706C6-18A8-4D9B-AA50-45AC214828B7}"/>
              </a:ext>
            </a:extLst>
          </p:cNvPr>
          <p:cNvSpPr>
            <a:spLocks noGrp="1"/>
          </p:cNvSpPr>
          <p:nvPr>
            <p:ph type="sldNum" sz="quarter" idx="12"/>
          </p:nvPr>
        </p:nvSpPr>
        <p:spPr/>
        <p:txBody>
          <a:bodyPr/>
          <a:lstStyle/>
          <a:p>
            <a:fld id="{261AC417-A63B-49FB-AAAF-613D7F0FEE9D}" type="slidenum">
              <a:rPr lang="en-IN" smtClean="0"/>
              <a:t>‹#›</a:t>
            </a:fld>
            <a:endParaRPr lang="en-IN"/>
          </a:p>
        </p:txBody>
      </p:sp>
    </p:spTree>
    <p:extLst>
      <p:ext uri="{BB962C8B-B14F-4D97-AF65-F5344CB8AC3E}">
        <p14:creationId xmlns:p14="http://schemas.microsoft.com/office/powerpoint/2010/main" val="4116066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63CBAB-F6E6-414D-903B-9C5D20B37E3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B83AA8E3-D213-4BFD-87B6-05D75AEFA7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4DE2427-B303-407F-8879-28DFBAC3BCD5}"/>
              </a:ext>
            </a:extLst>
          </p:cNvPr>
          <p:cNvSpPr>
            <a:spLocks noGrp="1"/>
          </p:cNvSpPr>
          <p:nvPr>
            <p:ph type="dt" sz="half" idx="10"/>
          </p:nvPr>
        </p:nvSpPr>
        <p:spPr/>
        <p:txBody>
          <a:bodyPr/>
          <a:lstStyle/>
          <a:p>
            <a:fld id="{F5C555F1-E53D-4086-96B0-AFCBCDCB5B38}" type="datetimeFigureOut">
              <a:rPr lang="en-IN" smtClean="0"/>
              <a:t>14-01-2020</a:t>
            </a:fld>
            <a:endParaRPr lang="en-IN"/>
          </a:p>
        </p:txBody>
      </p:sp>
      <p:sp>
        <p:nvSpPr>
          <p:cNvPr id="5" name="Footer Placeholder 4">
            <a:extLst>
              <a:ext uri="{FF2B5EF4-FFF2-40B4-BE49-F238E27FC236}">
                <a16:creationId xmlns:a16="http://schemas.microsoft.com/office/drawing/2014/main" id="{FAC15412-C47F-4892-8EE6-25DED1B22E7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366032E-613A-4355-BBAE-F8966B4330C1}"/>
              </a:ext>
            </a:extLst>
          </p:cNvPr>
          <p:cNvSpPr>
            <a:spLocks noGrp="1"/>
          </p:cNvSpPr>
          <p:nvPr>
            <p:ph type="sldNum" sz="quarter" idx="12"/>
          </p:nvPr>
        </p:nvSpPr>
        <p:spPr/>
        <p:txBody>
          <a:bodyPr/>
          <a:lstStyle/>
          <a:p>
            <a:fld id="{261AC417-A63B-49FB-AAAF-613D7F0FEE9D}" type="slidenum">
              <a:rPr lang="en-IN" smtClean="0"/>
              <a:t>‹#›</a:t>
            </a:fld>
            <a:endParaRPr lang="en-IN"/>
          </a:p>
        </p:txBody>
      </p:sp>
    </p:spTree>
    <p:extLst>
      <p:ext uri="{BB962C8B-B14F-4D97-AF65-F5344CB8AC3E}">
        <p14:creationId xmlns:p14="http://schemas.microsoft.com/office/powerpoint/2010/main" val="56209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90401-7715-4A52-B249-3FF9FD3DD55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C53C8C1-8135-4888-A489-B80396A108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F47410F-A5E4-4C8F-BE7A-9983DE2DE3CD}"/>
              </a:ext>
            </a:extLst>
          </p:cNvPr>
          <p:cNvSpPr>
            <a:spLocks noGrp="1"/>
          </p:cNvSpPr>
          <p:nvPr>
            <p:ph type="dt" sz="half" idx="10"/>
          </p:nvPr>
        </p:nvSpPr>
        <p:spPr/>
        <p:txBody>
          <a:bodyPr/>
          <a:lstStyle/>
          <a:p>
            <a:fld id="{F5C555F1-E53D-4086-96B0-AFCBCDCB5B38}" type="datetimeFigureOut">
              <a:rPr lang="en-IN" smtClean="0"/>
              <a:t>14-01-2020</a:t>
            </a:fld>
            <a:endParaRPr lang="en-IN"/>
          </a:p>
        </p:txBody>
      </p:sp>
      <p:sp>
        <p:nvSpPr>
          <p:cNvPr id="5" name="Footer Placeholder 4">
            <a:extLst>
              <a:ext uri="{FF2B5EF4-FFF2-40B4-BE49-F238E27FC236}">
                <a16:creationId xmlns:a16="http://schemas.microsoft.com/office/drawing/2014/main" id="{82B951C4-6F03-49EA-9B3C-0E08410CD28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445A7FC-3C85-4EB2-867F-40F3847C23E7}"/>
              </a:ext>
            </a:extLst>
          </p:cNvPr>
          <p:cNvSpPr>
            <a:spLocks noGrp="1"/>
          </p:cNvSpPr>
          <p:nvPr>
            <p:ph type="sldNum" sz="quarter" idx="12"/>
          </p:nvPr>
        </p:nvSpPr>
        <p:spPr/>
        <p:txBody>
          <a:bodyPr/>
          <a:lstStyle/>
          <a:p>
            <a:fld id="{261AC417-A63B-49FB-AAAF-613D7F0FEE9D}" type="slidenum">
              <a:rPr lang="en-IN" smtClean="0"/>
              <a:t>‹#›</a:t>
            </a:fld>
            <a:endParaRPr lang="en-IN"/>
          </a:p>
        </p:txBody>
      </p:sp>
    </p:spTree>
    <p:extLst>
      <p:ext uri="{BB962C8B-B14F-4D97-AF65-F5344CB8AC3E}">
        <p14:creationId xmlns:p14="http://schemas.microsoft.com/office/powerpoint/2010/main" val="2627591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37B53-CEB5-4C88-B9B0-00185EC326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106F9E90-96C8-4CF9-B5A1-C7B876361A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289694-83EA-4BF2-8218-E9A6540FE8E5}"/>
              </a:ext>
            </a:extLst>
          </p:cNvPr>
          <p:cNvSpPr>
            <a:spLocks noGrp="1"/>
          </p:cNvSpPr>
          <p:nvPr>
            <p:ph type="dt" sz="half" idx="10"/>
          </p:nvPr>
        </p:nvSpPr>
        <p:spPr/>
        <p:txBody>
          <a:bodyPr/>
          <a:lstStyle/>
          <a:p>
            <a:fld id="{F5C555F1-E53D-4086-96B0-AFCBCDCB5B38}" type="datetimeFigureOut">
              <a:rPr lang="en-IN" smtClean="0"/>
              <a:t>14-01-2020</a:t>
            </a:fld>
            <a:endParaRPr lang="en-IN"/>
          </a:p>
        </p:txBody>
      </p:sp>
      <p:sp>
        <p:nvSpPr>
          <p:cNvPr id="5" name="Footer Placeholder 4">
            <a:extLst>
              <a:ext uri="{FF2B5EF4-FFF2-40B4-BE49-F238E27FC236}">
                <a16:creationId xmlns:a16="http://schemas.microsoft.com/office/drawing/2014/main" id="{D3504141-27D5-4997-9911-5513F785E43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35DA4CC-10C7-4A45-83CC-C6D70FAE955C}"/>
              </a:ext>
            </a:extLst>
          </p:cNvPr>
          <p:cNvSpPr>
            <a:spLocks noGrp="1"/>
          </p:cNvSpPr>
          <p:nvPr>
            <p:ph type="sldNum" sz="quarter" idx="12"/>
          </p:nvPr>
        </p:nvSpPr>
        <p:spPr/>
        <p:txBody>
          <a:bodyPr/>
          <a:lstStyle/>
          <a:p>
            <a:fld id="{261AC417-A63B-49FB-AAAF-613D7F0FEE9D}" type="slidenum">
              <a:rPr lang="en-IN" smtClean="0"/>
              <a:t>‹#›</a:t>
            </a:fld>
            <a:endParaRPr lang="en-IN"/>
          </a:p>
        </p:txBody>
      </p:sp>
    </p:spTree>
    <p:extLst>
      <p:ext uri="{BB962C8B-B14F-4D97-AF65-F5344CB8AC3E}">
        <p14:creationId xmlns:p14="http://schemas.microsoft.com/office/powerpoint/2010/main" val="1593176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C75B6-7E05-47D7-B05E-5D854B83A55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63190692-DA9E-4245-9215-4464831D70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0C22ACC6-08B6-4A72-AB12-60676179DC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3A45DF2E-4FD2-4009-9D74-0C72F8FCEC54}"/>
              </a:ext>
            </a:extLst>
          </p:cNvPr>
          <p:cNvSpPr>
            <a:spLocks noGrp="1"/>
          </p:cNvSpPr>
          <p:nvPr>
            <p:ph type="dt" sz="half" idx="10"/>
          </p:nvPr>
        </p:nvSpPr>
        <p:spPr/>
        <p:txBody>
          <a:bodyPr/>
          <a:lstStyle/>
          <a:p>
            <a:fld id="{F5C555F1-E53D-4086-96B0-AFCBCDCB5B38}" type="datetimeFigureOut">
              <a:rPr lang="en-IN" smtClean="0"/>
              <a:t>14-01-2020</a:t>
            </a:fld>
            <a:endParaRPr lang="en-IN"/>
          </a:p>
        </p:txBody>
      </p:sp>
      <p:sp>
        <p:nvSpPr>
          <p:cNvPr id="6" name="Footer Placeholder 5">
            <a:extLst>
              <a:ext uri="{FF2B5EF4-FFF2-40B4-BE49-F238E27FC236}">
                <a16:creationId xmlns:a16="http://schemas.microsoft.com/office/drawing/2014/main" id="{BB9D4ED9-B889-4784-98CF-3C68A1E155D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FFDF992-76CA-4875-940F-2BE08DE39DF7}"/>
              </a:ext>
            </a:extLst>
          </p:cNvPr>
          <p:cNvSpPr>
            <a:spLocks noGrp="1"/>
          </p:cNvSpPr>
          <p:nvPr>
            <p:ph type="sldNum" sz="quarter" idx="12"/>
          </p:nvPr>
        </p:nvSpPr>
        <p:spPr/>
        <p:txBody>
          <a:bodyPr/>
          <a:lstStyle/>
          <a:p>
            <a:fld id="{261AC417-A63B-49FB-AAAF-613D7F0FEE9D}" type="slidenum">
              <a:rPr lang="en-IN" smtClean="0"/>
              <a:t>‹#›</a:t>
            </a:fld>
            <a:endParaRPr lang="en-IN"/>
          </a:p>
        </p:txBody>
      </p:sp>
    </p:spTree>
    <p:extLst>
      <p:ext uri="{BB962C8B-B14F-4D97-AF65-F5344CB8AC3E}">
        <p14:creationId xmlns:p14="http://schemas.microsoft.com/office/powerpoint/2010/main" val="1006168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7C5D5-F90A-479C-A329-4C3ED82DD3FC}"/>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FFB9090-06F5-4ABE-A309-B94CA68936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6F67F8-E4E9-4F4B-B79A-61F13400F3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FDF293AA-095C-45A4-9874-281F4D7E27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683D21-C775-4612-99AE-4DF91970F3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65A645B1-F7B0-4DF4-B2B9-7F27EC9B685A}"/>
              </a:ext>
            </a:extLst>
          </p:cNvPr>
          <p:cNvSpPr>
            <a:spLocks noGrp="1"/>
          </p:cNvSpPr>
          <p:nvPr>
            <p:ph type="dt" sz="half" idx="10"/>
          </p:nvPr>
        </p:nvSpPr>
        <p:spPr/>
        <p:txBody>
          <a:bodyPr/>
          <a:lstStyle/>
          <a:p>
            <a:fld id="{F5C555F1-E53D-4086-96B0-AFCBCDCB5B38}" type="datetimeFigureOut">
              <a:rPr lang="en-IN" smtClean="0"/>
              <a:t>14-01-2020</a:t>
            </a:fld>
            <a:endParaRPr lang="en-IN"/>
          </a:p>
        </p:txBody>
      </p:sp>
      <p:sp>
        <p:nvSpPr>
          <p:cNvPr id="8" name="Footer Placeholder 7">
            <a:extLst>
              <a:ext uri="{FF2B5EF4-FFF2-40B4-BE49-F238E27FC236}">
                <a16:creationId xmlns:a16="http://schemas.microsoft.com/office/drawing/2014/main" id="{127E6191-1C7D-4250-8206-0651EBEECB07}"/>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18A36C6F-CB15-4CE6-95A3-B68EFD795163}"/>
              </a:ext>
            </a:extLst>
          </p:cNvPr>
          <p:cNvSpPr>
            <a:spLocks noGrp="1"/>
          </p:cNvSpPr>
          <p:nvPr>
            <p:ph type="sldNum" sz="quarter" idx="12"/>
          </p:nvPr>
        </p:nvSpPr>
        <p:spPr/>
        <p:txBody>
          <a:bodyPr/>
          <a:lstStyle/>
          <a:p>
            <a:fld id="{261AC417-A63B-49FB-AAAF-613D7F0FEE9D}" type="slidenum">
              <a:rPr lang="en-IN" smtClean="0"/>
              <a:t>‹#›</a:t>
            </a:fld>
            <a:endParaRPr lang="en-IN"/>
          </a:p>
        </p:txBody>
      </p:sp>
    </p:spTree>
    <p:extLst>
      <p:ext uri="{BB962C8B-B14F-4D97-AF65-F5344CB8AC3E}">
        <p14:creationId xmlns:p14="http://schemas.microsoft.com/office/powerpoint/2010/main" val="2225401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CAAC8-366E-4AD7-9C13-D137009F8F18}"/>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9FA2B975-D514-463A-8AD9-40031756EB0E}"/>
              </a:ext>
            </a:extLst>
          </p:cNvPr>
          <p:cNvSpPr>
            <a:spLocks noGrp="1"/>
          </p:cNvSpPr>
          <p:nvPr>
            <p:ph type="dt" sz="half" idx="10"/>
          </p:nvPr>
        </p:nvSpPr>
        <p:spPr/>
        <p:txBody>
          <a:bodyPr/>
          <a:lstStyle/>
          <a:p>
            <a:fld id="{F5C555F1-E53D-4086-96B0-AFCBCDCB5B38}" type="datetimeFigureOut">
              <a:rPr lang="en-IN" smtClean="0"/>
              <a:t>14-01-2020</a:t>
            </a:fld>
            <a:endParaRPr lang="en-IN"/>
          </a:p>
        </p:txBody>
      </p:sp>
      <p:sp>
        <p:nvSpPr>
          <p:cNvPr id="4" name="Footer Placeholder 3">
            <a:extLst>
              <a:ext uri="{FF2B5EF4-FFF2-40B4-BE49-F238E27FC236}">
                <a16:creationId xmlns:a16="http://schemas.microsoft.com/office/drawing/2014/main" id="{8D1A4192-33D0-4511-8881-2AF67CAB77B2}"/>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BAA19FB2-270E-414D-954E-12FAEA872DE4}"/>
              </a:ext>
            </a:extLst>
          </p:cNvPr>
          <p:cNvSpPr>
            <a:spLocks noGrp="1"/>
          </p:cNvSpPr>
          <p:nvPr>
            <p:ph type="sldNum" sz="quarter" idx="12"/>
          </p:nvPr>
        </p:nvSpPr>
        <p:spPr/>
        <p:txBody>
          <a:bodyPr/>
          <a:lstStyle/>
          <a:p>
            <a:fld id="{261AC417-A63B-49FB-AAAF-613D7F0FEE9D}" type="slidenum">
              <a:rPr lang="en-IN" smtClean="0"/>
              <a:t>‹#›</a:t>
            </a:fld>
            <a:endParaRPr lang="en-IN"/>
          </a:p>
        </p:txBody>
      </p:sp>
    </p:spTree>
    <p:extLst>
      <p:ext uri="{BB962C8B-B14F-4D97-AF65-F5344CB8AC3E}">
        <p14:creationId xmlns:p14="http://schemas.microsoft.com/office/powerpoint/2010/main" val="2564542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9B1974-1F98-4769-9F40-812A07B5041F}"/>
              </a:ext>
            </a:extLst>
          </p:cNvPr>
          <p:cNvSpPr>
            <a:spLocks noGrp="1"/>
          </p:cNvSpPr>
          <p:nvPr>
            <p:ph type="dt" sz="half" idx="10"/>
          </p:nvPr>
        </p:nvSpPr>
        <p:spPr/>
        <p:txBody>
          <a:bodyPr/>
          <a:lstStyle/>
          <a:p>
            <a:fld id="{F5C555F1-E53D-4086-96B0-AFCBCDCB5B38}" type="datetimeFigureOut">
              <a:rPr lang="en-IN" smtClean="0"/>
              <a:t>14-01-2020</a:t>
            </a:fld>
            <a:endParaRPr lang="en-IN"/>
          </a:p>
        </p:txBody>
      </p:sp>
      <p:sp>
        <p:nvSpPr>
          <p:cNvPr id="3" name="Footer Placeholder 2">
            <a:extLst>
              <a:ext uri="{FF2B5EF4-FFF2-40B4-BE49-F238E27FC236}">
                <a16:creationId xmlns:a16="http://schemas.microsoft.com/office/drawing/2014/main" id="{25E6A0B4-F853-4864-B602-FE69248B30D5}"/>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FE7A47A9-89CC-4BBD-B9B5-302890372277}"/>
              </a:ext>
            </a:extLst>
          </p:cNvPr>
          <p:cNvSpPr>
            <a:spLocks noGrp="1"/>
          </p:cNvSpPr>
          <p:nvPr>
            <p:ph type="sldNum" sz="quarter" idx="12"/>
          </p:nvPr>
        </p:nvSpPr>
        <p:spPr/>
        <p:txBody>
          <a:bodyPr/>
          <a:lstStyle/>
          <a:p>
            <a:fld id="{261AC417-A63B-49FB-AAAF-613D7F0FEE9D}" type="slidenum">
              <a:rPr lang="en-IN" smtClean="0"/>
              <a:t>‹#›</a:t>
            </a:fld>
            <a:endParaRPr lang="en-IN"/>
          </a:p>
        </p:txBody>
      </p:sp>
    </p:spTree>
    <p:extLst>
      <p:ext uri="{BB962C8B-B14F-4D97-AF65-F5344CB8AC3E}">
        <p14:creationId xmlns:p14="http://schemas.microsoft.com/office/powerpoint/2010/main" val="2345668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9C30D-D8F7-4D5A-8DC4-F5D0222A3D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D5BD6434-AA42-4FCF-A6C3-0DE4C03E40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6B62415F-0731-4419-A4A7-5AEA9C179B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3902B1-7DD7-43AB-8A02-7A47FEA7328D}"/>
              </a:ext>
            </a:extLst>
          </p:cNvPr>
          <p:cNvSpPr>
            <a:spLocks noGrp="1"/>
          </p:cNvSpPr>
          <p:nvPr>
            <p:ph type="dt" sz="half" idx="10"/>
          </p:nvPr>
        </p:nvSpPr>
        <p:spPr/>
        <p:txBody>
          <a:bodyPr/>
          <a:lstStyle/>
          <a:p>
            <a:fld id="{F5C555F1-E53D-4086-96B0-AFCBCDCB5B38}" type="datetimeFigureOut">
              <a:rPr lang="en-IN" smtClean="0"/>
              <a:t>14-01-2020</a:t>
            </a:fld>
            <a:endParaRPr lang="en-IN"/>
          </a:p>
        </p:txBody>
      </p:sp>
      <p:sp>
        <p:nvSpPr>
          <p:cNvPr id="6" name="Footer Placeholder 5">
            <a:extLst>
              <a:ext uri="{FF2B5EF4-FFF2-40B4-BE49-F238E27FC236}">
                <a16:creationId xmlns:a16="http://schemas.microsoft.com/office/drawing/2014/main" id="{D032293C-DA5A-4CD3-926E-E5A52942C6C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17F6459-26AC-44A6-B366-3E5CE841A27D}"/>
              </a:ext>
            </a:extLst>
          </p:cNvPr>
          <p:cNvSpPr>
            <a:spLocks noGrp="1"/>
          </p:cNvSpPr>
          <p:nvPr>
            <p:ph type="sldNum" sz="quarter" idx="12"/>
          </p:nvPr>
        </p:nvSpPr>
        <p:spPr/>
        <p:txBody>
          <a:bodyPr/>
          <a:lstStyle/>
          <a:p>
            <a:fld id="{261AC417-A63B-49FB-AAAF-613D7F0FEE9D}" type="slidenum">
              <a:rPr lang="en-IN" smtClean="0"/>
              <a:t>‹#›</a:t>
            </a:fld>
            <a:endParaRPr lang="en-IN"/>
          </a:p>
        </p:txBody>
      </p:sp>
    </p:spTree>
    <p:extLst>
      <p:ext uri="{BB962C8B-B14F-4D97-AF65-F5344CB8AC3E}">
        <p14:creationId xmlns:p14="http://schemas.microsoft.com/office/powerpoint/2010/main" val="1254176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6A7D7-2C70-4E3D-8E18-302F68F7D9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8C3BF80E-A42C-42DD-BDBA-6771E2AD81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66AA78C-FFDB-456D-8543-DC4769AF36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EBA82A-FA7F-4F23-B72E-9A8C7ECC791E}"/>
              </a:ext>
            </a:extLst>
          </p:cNvPr>
          <p:cNvSpPr>
            <a:spLocks noGrp="1"/>
          </p:cNvSpPr>
          <p:nvPr>
            <p:ph type="dt" sz="half" idx="10"/>
          </p:nvPr>
        </p:nvSpPr>
        <p:spPr/>
        <p:txBody>
          <a:bodyPr/>
          <a:lstStyle/>
          <a:p>
            <a:fld id="{F5C555F1-E53D-4086-96B0-AFCBCDCB5B38}" type="datetimeFigureOut">
              <a:rPr lang="en-IN" smtClean="0"/>
              <a:t>14-01-2020</a:t>
            </a:fld>
            <a:endParaRPr lang="en-IN"/>
          </a:p>
        </p:txBody>
      </p:sp>
      <p:sp>
        <p:nvSpPr>
          <p:cNvPr id="6" name="Footer Placeholder 5">
            <a:extLst>
              <a:ext uri="{FF2B5EF4-FFF2-40B4-BE49-F238E27FC236}">
                <a16:creationId xmlns:a16="http://schemas.microsoft.com/office/drawing/2014/main" id="{D785C9E7-6849-40ED-9C7B-ED4093858A9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47A8C8D-CEB5-4F00-88D9-11970A80C6FC}"/>
              </a:ext>
            </a:extLst>
          </p:cNvPr>
          <p:cNvSpPr>
            <a:spLocks noGrp="1"/>
          </p:cNvSpPr>
          <p:nvPr>
            <p:ph type="sldNum" sz="quarter" idx="12"/>
          </p:nvPr>
        </p:nvSpPr>
        <p:spPr/>
        <p:txBody>
          <a:bodyPr/>
          <a:lstStyle/>
          <a:p>
            <a:fld id="{261AC417-A63B-49FB-AAAF-613D7F0FEE9D}" type="slidenum">
              <a:rPr lang="en-IN" smtClean="0"/>
              <a:t>‹#›</a:t>
            </a:fld>
            <a:endParaRPr lang="en-IN"/>
          </a:p>
        </p:txBody>
      </p:sp>
    </p:spTree>
    <p:extLst>
      <p:ext uri="{BB962C8B-B14F-4D97-AF65-F5344CB8AC3E}">
        <p14:creationId xmlns:p14="http://schemas.microsoft.com/office/powerpoint/2010/main" val="3684140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998C73-D497-4D50-916B-2F0E0E665D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4E600A1-5269-4E2D-BF70-A76ABD755C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6C9F07F-9AE2-450F-B466-73C98BF3B3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C555F1-E53D-4086-96B0-AFCBCDCB5B38}" type="datetimeFigureOut">
              <a:rPr lang="en-IN" smtClean="0"/>
              <a:t>14-01-2020</a:t>
            </a:fld>
            <a:endParaRPr lang="en-IN"/>
          </a:p>
        </p:txBody>
      </p:sp>
      <p:sp>
        <p:nvSpPr>
          <p:cNvPr id="5" name="Footer Placeholder 4">
            <a:extLst>
              <a:ext uri="{FF2B5EF4-FFF2-40B4-BE49-F238E27FC236}">
                <a16:creationId xmlns:a16="http://schemas.microsoft.com/office/drawing/2014/main" id="{E563CFFC-D8A2-44E7-B54E-48B200410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86D388A3-9683-4094-80DE-52060FAE1B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1AC417-A63B-49FB-AAAF-613D7F0FEE9D}" type="slidenum">
              <a:rPr lang="en-IN" smtClean="0"/>
              <a:t>‹#›</a:t>
            </a:fld>
            <a:endParaRPr lang="en-IN"/>
          </a:p>
        </p:txBody>
      </p:sp>
    </p:spTree>
    <p:extLst>
      <p:ext uri="{BB962C8B-B14F-4D97-AF65-F5344CB8AC3E}">
        <p14:creationId xmlns:p14="http://schemas.microsoft.com/office/powerpoint/2010/main" val="449805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a:extLst>
              <a:ext uri="{FF2B5EF4-FFF2-40B4-BE49-F238E27FC236}">
                <a16:creationId xmlns:a16="http://schemas.microsoft.com/office/drawing/2014/main" id="{BF6E9115-A3EC-43B4-BB5B-87FB04DCD9F5}"/>
              </a:ext>
            </a:extLst>
          </p:cNvPr>
          <p:cNvSpPr>
            <a:spLocks noGrp="1" noChangeArrowheads="1"/>
          </p:cNvSpPr>
          <p:nvPr>
            <p:ph type="ctrTitle"/>
          </p:nvPr>
        </p:nvSpPr>
        <p:spPr>
          <a:xfrm>
            <a:off x="1484243" y="303212"/>
            <a:ext cx="9064487" cy="2032000"/>
          </a:xfrm>
        </p:spPr>
        <p:txBody>
          <a:bodyPr/>
          <a:lstStyle/>
          <a:p>
            <a:r>
              <a:rPr lang="en-IN" altLang="en-US" b="1" dirty="0"/>
              <a:t>Sensitivity of Crops to Weather &amp; Climate</a:t>
            </a:r>
          </a:p>
        </p:txBody>
      </p:sp>
      <p:sp>
        <p:nvSpPr>
          <p:cNvPr id="4099" name="TextBox 6">
            <a:extLst>
              <a:ext uri="{FF2B5EF4-FFF2-40B4-BE49-F238E27FC236}">
                <a16:creationId xmlns:a16="http://schemas.microsoft.com/office/drawing/2014/main" id="{341B0671-6115-4379-8BC6-B18E271ED35D}"/>
              </a:ext>
            </a:extLst>
          </p:cNvPr>
          <p:cNvSpPr txBox="1">
            <a:spLocks noChangeArrowheads="1"/>
          </p:cNvSpPr>
          <p:nvPr/>
        </p:nvSpPr>
        <p:spPr bwMode="auto">
          <a:xfrm>
            <a:off x="2905125" y="3968750"/>
            <a:ext cx="6370638"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IN" altLang="en-US" sz="2400" b="1"/>
              <a:t>Agro-Meteorological Information Systems Development Project</a:t>
            </a:r>
          </a:p>
          <a:p>
            <a:pPr algn="ctr">
              <a:spcBef>
                <a:spcPct val="0"/>
              </a:spcBef>
              <a:buFontTx/>
              <a:buNone/>
            </a:pPr>
            <a:r>
              <a:rPr lang="en-IN" altLang="en-US" sz="2400" b="1"/>
              <a:t>Component-C of Bangladesh Weather and Climate Services Regional Project</a:t>
            </a:r>
          </a:p>
          <a:p>
            <a:pPr algn="ctr">
              <a:spcBef>
                <a:spcPct val="0"/>
              </a:spcBef>
              <a:buFontTx/>
              <a:buNone/>
            </a:pPr>
            <a:r>
              <a:rPr lang="en-IN" altLang="en-US" sz="2400" b="1"/>
              <a:t>Department of Agricultural Extension (DAE), Ministry of Agriculture,Bangladesh</a:t>
            </a:r>
          </a:p>
          <a:p>
            <a:pPr>
              <a:spcBef>
                <a:spcPct val="0"/>
              </a:spcBef>
              <a:buFontTx/>
              <a:buNone/>
            </a:pPr>
            <a:endParaRPr lang="en-IN" altLang="en-US" sz="1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D6BC0-2C75-49C7-8748-D363B1E59B05}"/>
              </a:ext>
            </a:extLst>
          </p:cNvPr>
          <p:cNvSpPr>
            <a:spLocks noGrp="1"/>
          </p:cNvSpPr>
          <p:nvPr>
            <p:ph type="title"/>
          </p:nvPr>
        </p:nvSpPr>
        <p:spPr>
          <a:xfrm>
            <a:off x="824948" y="179594"/>
            <a:ext cx="9551504" cy="1325563"/>
          </a:xfrm>
        </p:spPr>
        <p:txBody>
          <a:bodyPr/>
          <a:lstStyle/>
          <a:p>
            <a:r>
              <a:rPr lang="en-IN" dirty="0"/>
              <a:t>Sensitivity of Standing Crops to Hailstorm </a:t>
            </a:r>
          </a:p>
        </p:txBody>
      </p:sp>
      <p:pic>
        <p:nvPicPr>
          <p:cNvPr id="7" name="Content Placeholder 6">
            <a:extLst>
              <a:ext uri="{FF2B5EF4-FFF2-40B4-BE49-F238E27FC236}">
                <a16:creationId xmlns:a16="http://schemas.microsoft.com/office/drawing/2014/main" id="{838E4F1B-45D8-4070-8D43-11F3F666BD57}"/>
              </a:ext>
            </a:extLst>
          </p:cNvPr>
          <p:cNvPicPr>
            <a:picLocks noGrp="1" noChangeAspect="1"/>
          </p:cNvPicPr>
          <p:nvPr>
            <p:ph idx="1"/>
          </p:nvPr>
        </p:nvPicPr>
        <p:blipFill>
          <a:blip r:embed="rId2"/>
          <a:stretch>
            <a:fillRect/>
          </a:stretch>
        </p:blipFill>
        <p:spPr>
          <a:xfrm>
            <a:off x="1881809" y="4968737"/>
            <a:ext cx="4564681" cy="2138193"/>
          </a:xfrm>
          <a:prstGeom prst="rect">
            <a:avLst/>
          </a:prstGeom>
        </p:spPr>
      </p:pic>
      <p:sp>
        <p:nvSpPr>
          <p:cNvPr id="8" name="Rectangle 7">
            <a:extLst>
              <a:ext uri="{FF2B5EF4-FFF2-40B4-BE49-F238E27FC236}">
                <a16:creationId xmlns:a16="http://schemas.microsoft.com/office/drawing/2014/main" id="{097B14DF-70A6-436F-B1AE-C6143F6E2549}"/>
              </a:ext>
            </a:extLst>
          </p:cNvPr>
          <p:cNvSpPr/>
          <p:nvPr/>
        </p:nvSpPr>
        <p:spPr>
          <a:xfrm>
            <a:off x="6882851" y="1143589"/>
            <a:ext cx="4832071" cy="4478149"/>
          </a:xfrm>
          <a:prstGeom prst="rect">
            <a:avLst/>
          </a:prstGeom>
        </p:spPr>
        <p:txBody>
          <a:bodyPr wrap="square">
            <a:spAutoFit/>
          </a:bodyPr>
          <a:lstStyle/>
          <a:p>
            <a:pPr marL="342900" lvl="0" indent="-342900" algn="just">
              <a:lnSpc>
                <a:spcPct val="150000"/>
              </a:lnSpc>
              <a:spcAft>
                <a:spcPts val="0"/>
              </a:spcAft>
              <a:buFont typeface="Wingdings" panose="05000000000000000000" pitchFamily="2" charset="2"/>
              <a:buChar char=""/>
            </a:pPr>
            <a:r>
              <a:rPr lang="en-US" b="1" dirty="0">
                <a:latin typeface="Times New Roman" panose="02020603050405020304" pitchFamily="18" charset="0"/>
                <a:ea typeface="Times New Roman" panose="02020603050405020304" pitchFamily="18" charset="0"/>
                <a:cs typeface="Mangal" panose="02040503050203030202" pitchFamily="18" charset="0"/>
              </a:rPr>
              <a:t>Before the Hailstorm</a:t>
            </a:r>
          </a:p>
          <a:p>
            <a:pPr marL="342900" lvl="0" indent="-342900" algn="just">
              <a:lnSpc>
                <a:spcPct val="150000"/>
              </a:lnSpc>
              <a:spcAft>
                <a:spcPts val="0"/>
              </a:spcAft>
              <a:buFont typeface="Wingdings" panose="05000000000000000000" pitchFamily="2" charset="2"/>
              <a:buChar char=""/>
            </a:pPr>
            <a:r>
              <a:rPr lang="en-US" dirty="0">
                <a:latin typeface="Times New Roman" panose="02020603050405020304" pitchFamily="18" charset="0"/>
                <a:ea typeface="Times New Roman" panose="02020603050405020304" pitchFamily="18" charset="0"/>
                <a:cs typeface="Mangal" panose="02040503050203030202" pitchFamily="18" charset="0"/>
              </a:rPr>
              <a:t>Use hail net for orchard crops to protect from hail damage. </a:t>
            </a:r>
            <a:endParaRPr lang="en-IN" sz="1600"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50000"/>
              </a:lnSpc>
              <a:spcAft>
                <a:spcPts val="0"/>
              </a:spcAft>
              <a:buFont typeface="Wingdings" panose="05000000000000000000" pitchFamily="2" charset="2"/>
              <a:buChar char=""/>
            </a:pPr>
            <a:r>
              <a:rPr lang="en-US" dirty="0">
                <a:latin typeface="Times New Roman" panose="02020603050405020304" pitchFamily="18" charset="0"/>
                <a:ea typeface="Times New Roman" panose="02020603050405020304" pitchFamily="18" charset="0"/>
                <a:cs typeface="Mangal" panose="02040503050203030202" pitchFamily="18" charset="0"/>
              </a:rPr>
              <a:t>Use </a:t>
            </a:r>
            <a:r>
              <a:rPr lang="en-US" dirty="0" err="1">
                <a:latin typeface="Times New Roman" panose="02020603050405020304" pitchFamily="18" charset="0"/>
                <a:ea typeface="Times New Roman" panose="02020603050405020304" pitchFamily="18" charset="0"/>
                <a:cs typeface="Mangal" panose="02040503050203030202" pitchFamily="18" charset="0"/>
              </a:rPr>
              <a:t>hailcaps</a:t>
            </a:r>
            <a:r>
              <a:rPr lang="en-US" dirty="0">
                <a:latin typeface="Times New Roman" panose="02020603050405020304" pitchFamily="18" charset="0"/>
                <a:ea typeface="Times New Roman" panose="02020603050405020304" pitchFamily="18" charset="0"/>
                <a:cs typeface="Mangal" panose="02040503050203030202" pitchFamily="18" charset="0"/>
              </a:rPr>
              <a:t> to save the nurseries and young plants</a:t>
            </a:r>
            <a:endParaRPr lang="en-US" b="1" dirty="0">
              <a:latin typeface="Times New Roman" panose="02020603050405020304" pitchFamily="18" charset="0"/>
              <a:ea typeface="Times New Roman" panose="02020603050405020304" pitchFamily="18" charset="0"/>
              <a:cs typeface="Mangal" panose="02040503050203030202" pitchFamily="18" charset="0"/>
            </a:endParaRPr>
          </a:p>
          <a:p>
            <a:pPr marL="342900" lvl="0" indent="-342900" algn="just">
              <a:lnSpc>
                <a:spcPct val="150000"/>
              </a:lnSpc>
              <a:spcAft>
                <a:spcPts val="0"/>
              </a:spcAft>
              <a:buFont typeface="Wingdings" panose="05000000000000000000" pitchFamily="2" charset="2"/>
              <a:buChar char=""/>
            </a:pPr>
            <a:r>
              <a:rPr lang="en-US" sz="1600" b="1" dirty="0">
                <a:effectLst/>
                <a:latin typeface="Times New Roman" panose="02020603050405020304" pitchFamily="18" charset="0"/>
                <a:ea typeface="Times New Roman" panose="02020603050405020304" pitchFamily="18" charset="0"/>
                <a:cs typeface="Mangal" panose="02040503050203030202" pitchFamily="18" charset="0"/>
              </a:rPr>
              <a:t>After the Hailstorm</a:t>
            </a:r>
          </a:p>
          <a:p>
            <a:r>
              <a:rPr lang="en-IN" dirty="0" err="1"/>
              <a:t>i</a:t>
            </a:r>
            <a:r>
              <a:rPr lang="en-IN" dirty="0"/>
              <a:t>. To clean up the debris and fallen fruits from orchards and trim off broken stems and leaves of plants to avoid further spread of pest and diseases. </a:t>
            </a:r>
          </a:p>
          <a:p>
            <a:r>
              <a:rPr lang="en-IN" dirty="0"/>
              <a:t>ii. Some plants are too heavily affected and fixing hail damage is not possible. These plants should be removed and replaced with new plants</a:t>
            </a:r>
            <a:endParaRPr lang="en-IN" sz="1600" b="1" dirty="0">
              <a:effectLst/>
              <a:latin typeface="Calibri" panose="020F0502020204030204" pitchFamily="34" charset="0"/>
              <a:ea typeface="Times New Roman" panose="02020603050405020304" pitchFamily="18" charset="0"/>
              <a:cs typeface="Mangal" panose="02040503050203030202" pitchFamily="18" charset="0"/>
            </a:endParaRPr>
          </a:p>
        </p:txBody>
      </p:sp>
      <p:sp>
        <p:nvSpPr>
          <p:cNvPr id="9" name="TextBox 8">
            <a:extLst>
              <a:ext uri="{FF2B5EF4-FFF2-40B4-BE49-F238E27FC236}">
                <a16:creationId xmlns:a16="http://schemas.microsoft.com/office/drawing/2014/main" id="{5BF49EC6-EE7A-4C3B-95CB-A5633B02573B}"/>
              </a:ext>
            </a:extLst>
          </p:cNvPr>
          <p:cNvSpPr txBox="1"/>
          <p:nvPr/>
        </p:nvSpPr>
        <p:spPr>
          <a:xfrm>
            <a:off x="85446" y="1222923"/>
            <a:ext cx="6361044" cy="4093428"/>
          </a:xfrm>
          <a:prstGeom prst="rect">
            <a:avLst/>
          </a:prstGeom>
          <a:noFill/>
        </p:spPr>
        <p:txBody>
          <a:bodyPr wrap="square" rtlCol="0">
            <a:spAutoFit/>
          </a:bodyPr>
          <a:lstStyle/>
          <a:p>
            <a:pPr algn="just"/>
            <a:r>
              <a:rPr lang="en-IN" sz="2000" dirty="0"/>
              <a:t>Hail can severely damage all plants including tattered leaves, broken or damaged shoots and wounds on scaffold branches, fruit damage and even fruit being knocked to the ground. </a:t>
            </a:r>
          </a:p>
          <a:p>
            <a:pPr algn="just"/>
            <a:r>
              <a:rPr lang="en-IN" sz="2000" dirty="0"/>
              <a:t>Sensitive leaves of plants become shredded, pock marked or ripped by hail. </a:t>
            </a:r>
          </a:p>
          <a:p>
            <a:pPr algn="just"/>
            <a:r>
              <a:rPr lang="en-IN" sz="2000" dirty="0"/>
              <a:t>In case of new plants which are sprouting and growing tender leaves and stems, hail can completely kill seedlings.</a:t>
            </a:r>
          </a:p>
          <a:p>
            <a:pPr algn="just"/>
            <a:r>
              <a:rPr lang="en-IN" sz="2000" dirty="0"/>
              <a:t> Hail damage to trees shows up as split and broken stems/ branches. </a:t>
            </a:r>
          </a:p>
          <a:p>
            <a:pPr algn="just"/>
            <a:r>
              <a:rPr lang="en-IN" sz="2000" dirty="0"/>
              <a:t>The tips and tops of trees become scarred and pitted by the hail. This can increase the chance of disease, rotting and insect’s infestation.</a:t>
            </a:r>
          </a:p>
        </p:txBody>
      </p:sp>
    </p:spTree>
    <p:extLst>
      <p:ext uri="{BB962C8B-B14F-4D97-AF65-F5344CB8AC3E}">
        <p14:creationId xmlns:p14="http://schemas.microsoft.com/office/powerpoint/2010/main" val="2365118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D9A12-1289-4F08-AB19-72EB0C57EF57}"/>
              </a:ext>
            </a:extLst>
          </p:cNvPr>
          <p:cNvSpPr>
            <a:spLocks noGrp="1"/>
          </p:cNvSpPr>
          <p:nvPr>
            <p:ph type="title"/>
          </p:nvPr>
        </p:nvSpPr>
        <p:spPr/>
        <p:txBody>
          <a:bodyPr/>
          <a:lstStyle/>
          <a:p>
            <a:r>
              <a:rPr lang="en-IN" dirty="0"/>
              <a:t>Solar Radiation &amp; </a:t>
            </a:r>
            <a:r>
              <a:rPr lang="en-IN"/>
              <a:t>Crop Growth</a:t>
            </a:r>
          </a:p>
        </p:txBody>
      </p:sp>
      <p:sp>
        <p:nvSpPr>
          <p:cNvPr id="3" name="Content Placeholder 2">
            <a:extLst>
              <a:ext uri="{FF2B5EF4-FFF2-40B4-BE49-F238E27FC236}">
                <a16:creationId xmlns:a16="http://schemas.microsoft.com/office/drawing/2014/main" id="{563625DA-4791-4168-8E6A-75FED97A1A56}"/>
              </a:ext>
            </a:extLst>
          </p:cNvPr>
          <p:cNvSpPr>
            <a:spLocks noGrp="1"/>
          </p:cNvSpPr>
          <p:nvPr>
            <p:ph idx="1"/>
          </p:nvPr>
        </p:nvSpPr>
        <p:spPr/>
        <p:txBody>
          <a:bodyPr/>
          <a:lstStyle/>
          <a:p>
            <a:endParaRPr lang="en-IN"/>
          </a:p>
        </p:txBody>
      </p:sp>
    </p:spTree>
    <p:extLst>
      <p:ext uri="{BB962C8B-B14F-4D97-AF65-F5344CB8AC3E}">
        <p14:creationId xmlns:p14="http://schemas.microsoft.com/office/powerpoint/2010/main" val="3803017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E5FBC-111D-40A9-91D7-41CC0DAC6CB4}"/>
              </a:ext>
            </a:extLst>
          </p:cNvPr>
          <p:cNvSpPr>
            <a:spLocks noGrp="1"/>
          </p:cNvSpPr>
          <p:nvPr>
            <p:ph type="title"/>
          </p:nvPr>
        </p:nvSpPr>
        <p:spPr/>
        <p:txBody>
          <a:bodyPr/>
          <a:lstStyle/>
          <a:p>
            <a:r>
              <a:rPr lang="en-IN" dirty="0"/>
              <a:t>Meteorological Factors in Photosynthesis</a:t>
            </a:r>
          </a:p>
        </p:txBody>
      </p:sp>
      <p:sp>
        <p:nvSpPr>
          <p:cNvPr id="3" name="Content Placeholder 2">
            <a:extLst>
              <a:ext uri="{FF2B5EF4-FFF2-40B4-BE49-F238E27FC236}">
                <a16:creationId xmlns:a16="http://schemas.microsoft.com/office/drawing/2014/main" id="{F0788E20-C7DD-4EAB-BA1A-2770DD5BD7CB}"/>
              </a:ext>
            </a:extLst>
          </p:cNvPr>
          <p:cNvSpPr>
            <a:spLocks noGrp="1"/>
          </p:cNvSpPr>
          <p:nvPr>
            <p:ph idx="1"/>
          </p:nvPr>
        </p:nvSpPr>
        <p:spPr/>
        <p:txBody>
          <a:bodyPr>
            <a:normAutofit/>
          </a:bodyPr>
          <a:lstStyle/>
          <a:p>
            <a:r>
              <a:rPr lang="en-IN" sz="3600" dirty="0"/>
              <a:t>The dry matter of plant is produced through photosynthesis.</a:t>
            </a:r>
          </a:p>
          <a:p>
            <a:r>
              <a:rPr lang="en-IN" sz="3600" dirty="0"/>
              <a:t>There are several  environmental factors which regulate the rate of photosynthesis.</a:t>
            </a:r>
          </a:p>
          <a:p>
            <a:r>
              <a:rPr lang="en-IN" sz="3600" dirty="0"/>
              <a:t>Among these, solar radiation, environmental temperature, concentration of carbon dioxide in the atmosphere, moisture status and turbulence are the most important.</a:t>
            </a:r>
          </a:p>
        </p:txBody>
      </p:sp>
    </p:spTree>
    <p:extLst>
      <p:ext uri="{BB962C8B-B14F-4D97-AF65-F5344CB8AC3E}">
        <p14:creationId xmlns:p14="http://schemas.microsoft.com/office/powerpoint/2010/main" val="532867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F88AC-9981-4C77-80B8-CBE488DEDAD1}"/>
              </a:ext>
            </a:extLst>
          </p:cNvPr>
          <p:cNvSpPr>
            <a:spLocks noGrp="1"/>
          </p:cNvSpPr>
          <p:nvPr>
            <p:ph type="title"/>
          </p:nvPr>
        </p:nvSpPr>
        <p:spPr/>
        <p:txBody>
          <a:bodyPr/>
          <a:lstStyle/>
          <a:p>
            <a:r>
              <a:rPr lang="en-IN" dirty="0"/>
              <a:t>Soil Temperature &amp; Plant Growth</a:t>
            </a:r>
          </a:p>
        </p:txBody>
      </p:sp>
      <p:sp>
        <p:nvSpPr>
          <p:cNvPr id="3" name="Content Placeholder 2">
            <a:extLst>
              <a:ext uri="{FF2B5EF4-FFF2-40B4-BE49-F238E27FC236}">
                <a16:creationId xmlns:a16="http://schemas.microsoft.com/office/drawing/2014/main" id="{93803FAB-AC0A-42EF-86ED-E7140DDD0575}"/>
              </a:ext>
            </a:extLst>
          </p:cNvPr>
          <p:cNvSpPr>
            <a:spLocks noGrp="1"/>
          </p:cNvSpPr>
          <p:nvPr>
            <p:ph idx="1"/>
          </p:nvPr>
        </p:nvSpPr>
        <p:spPr/>
        <p:txBody>
          <a:bodyPr/>
          <a:lstStyle/>
          <a:p>
            <a:r>
              <a:rPr lang="en-IN" dirty="0"/>
              <a:t>Soil temperature is an important environmental factor in plant growth and distribution.</a:t>
            </a:r>
          </a:p>
          <a:p>
            <a:r>
              <a:rPr lang="en-IN" dirty="0"/>
              <a:t>In comparison to air temperature, the amplitude of variations in surface temperature is much more pronounced because of varying characteristics and composition of soil.</a:t>
            </a:r>
          </a:p>
          <a:p>
            <a:r>
              <a:rPr lang="en-IN" dirty="0"/>
              <a:t>Soil temperature, particularly the extremes, influences the germination of seeds, the functional activity of the root system, the incidences of plant diseases and rate of plant growth.</a:t>
            </a:r>
          </a:p>
        </p:txBody>
      </p:sp>
    </p:spTree>
    <p:extLst>
      <p:ext uri="{BB962C8B-B14F-4D97-AF65-F5344CB8AC3E}">
        <p14:creationId xmlns:p14="http://schemas.microsoft.com/office/powerpoint/2010/main" val="4140289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9DC2-34FC-4410-A8A7-FD82FB21C3F6}"/>
              </a:ext>
            </a:extLst>
          </p:cNvPr>
          <p:cNvSpPr>
            <a:spLocks noGrp="1"/>
          </p:cNvSpPr>
          <p:nvPr>
            <p:ph type="title"/>
          </p:nvPr>
        </p:nvSpPr>
        <p:spPr/>
        <p:txBody>
          <a:bodyPr/>
          <a:lstStyle/>
          <a:p>
            <a:pPr algn="ctr"/>
            <a:r>
              <a:rPr lang="en-IN" dirty="0"/>
              <a:t>Cardinal Temperature</a:t>
            </a:r>
          </a:p>
        </p:txBody>
      </p:sp>
      <p:sp>
        <p:nvSpPr>
          <p:cNvPr id="3" name="Content Placeholder 2">
            <a:extLst>
              <a:ext uri="{FF2B5EF4-FFF2-40B4-BE49-F238E27FC236}">
                <a16:creationId xmlns:a16="http://schemas.microsoft.com/office/drawing/2014/main" id="{9C798121-9951-4FC8-A8E6-5A4D743A0201}"/>
              </a:ext>
            </a:extLst>
          </p:cNvPr>
          <p:cNvSpPr>
            <a:spLocks noGrp="1"/>
          </p:cNvSpPr>
          <p:nvPr>
            <p:ph idx="1"/>
          </p:nvPr>
        </p:nvSpPr>
        <p:spPr/>
        <p:txBody>
          <a:bodyPr>
            <a:normAutofit/>
          </a:bodyPr>
          <a:lstStyle/>
          <a:p>
            <a:pPr algn="just"/>
            <a:r>
              <a:rPr lang="en-IN" sz="3200" dirty="0"/>
              <a:t>Three temperature of vital activity have been </a:t>
            </a:r>
            <a:r>
              <a:rPr lang="en-IN" sz="3200" dirty="0" err="1"/>
              <a:t>recognished</a:t>
            </a:r>
            <a:r>
              <a:rPr lang="en-IN" sz="3200" dirty="0"/>
              <a:t> which are often termed as Cardinal Points.</a:t>
            </a:r>
          </a:p>
          <a:p>
            <a:pPr algn="just"/>
            <a:r>
              <a:rPr lang="en-IN" sz="3200" dirty="0"/>
              <a:t>A minimum temperature below which no growth occurs.</a:t>
            </a:r>
          </a:p>
          <a:p>
            <a:pPr algn="just"/>
            <a:r>
              <a:rPr lang="en-IN" sz="3200" dirty="0"/>
              <a:t>An optimum temperature at which maximum plant growth occurs.</a:t>
            </a:r>
          </a:p>
          <a:p>
            <a:pPr algn="just"/>
            <a:r>
              <a:rPr lang="en-IN" sz="3200" dirty="0"/>
              <a:t>A maximum temperature above which the plant growth stops.</a:t>
            </a:r>
          </a:p>
        </p:txBody>
      </p:sp>
    </p:spTree>
    <p:extLst>
      <p:ext uri="{BB962C8B-B14F-4D97-AF65-F5344CB8AC3E}">
        <p14:creationId xmlns:p14="http://schemas.microsoft.com/office/powerpoint/2010/main" val="3025735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5F1EF-9CD3-45BC-A3F8-6B065BD94704}"/>
              </a:ext>
            </a:extLst>
          </p:cNvPr>
          <p:cNvSpPr>
            <a:spLocks noGrp="1"/>
          </p:cNvSpPr>
          <p:nvPr>
            <p:ph type="title"/>
          </p:nvPr>
        </p:nvSpPr>
        <p:spPr/>
        <p:txBody>
          <a:bodyPr/>
          <a:lstStyle/>
          <a:p>
            <a:r>
              <a:rPr lang="en-IN" dirty="0"/>
              <a:t>Air Temperature &amp; Plant Growth</a:t>
            </a:r>
          </a:p>
        </p:txBody>
      </p:sp>
      <p:sp>
        <p:nvSpPr>
          <p:cNvPr id="3" name="Content Placeholder 2">
            <a:extLst>
              <a:ext uri="{FF2B5EF4-FFF2-40B4-BE49-F238E27FC236}">
                <a16:creationId xmlns:a16="http://schemas.microsoft.com/office/drawing/2014/main" id="{234E269D-8C61-4B3D-B8D4-A3D2BDFBAC53}"/>
              </a:ext>
            </a:extLst>
          </p:cNvPr>
          <p:cNvSpPr>
            <a:spLocks noGrp="1"/>
          </p:cNvSpPr>
          <p:nvPr>
            <p:ph idx="1"/>
          </p:nvPr>
        </p:nvSpPr>
        <p:spPr/>
        <p:txBody>
          <a:bodyPr/>
          <a:lstStyle/>
          <a:p>
            <a:r>
              <a:rPr lang="en-IN" dirty="0"/>
              <a:t>Air temperature is the most important climatic variables which affects plant life.</a:t>
            </a:r>
          </a:p>
          <a:p>
            <a:r>
              <a:rPr lang="en-IN" dirty="0"/>
              <a:t>The growth of higher plants is restricted to temperature between 0 and 60 degree centigrade and crop plants are further restricted to narrower range of 10 and 40 degree centigrade.</a:t>
            </a:r>
          </a:p>
          <a:p>
            <a:r>
              <a:rPr lang="en-IN" dirty="0"/>
              <a:t>However, each species and variety has its own upper and lower temperature limit. Beyond these limits, a plant gets considerably damaged and gets even killed. </a:t>
            </a:r>
          </a:p>
        </p:txBody>
      </p:sp>
    </p:spTree>
    <p:extLst>
      <p:ext uri="{BB962C8B-B14F-4D97-AF65-F5344CB8AC3E}">
        <p14:creationId xmlns:p14="http://schemas.microsoft.com/office/powerpoint/2010/main" val="2573578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85EE0-1F61-4C31-BE58-8B5DEBE74A3E}"/>
              </a:ext>
            </a:extLst>
          </p:cNvPr>
          <p:cNvSpPr>
            <a:spLocks noGrp="1"/>
          </p:cNvSpPr>
          <p:nvPr>
            <p:ph type="title"/>
          </p:nvPr>
        </p:nvSpPr>
        <p:spPr/>
        <p:txBody>
          <a:bodyPr/>
          <a:lstStyle/>
          <a:p>
            <a:pPr algn="ctr"/>
            <a:r>
              <a:rPr lang="en-IN" dirty="0"/>
              <a:t>Growing Degree Days</a:t>
            </a:r>
          </a:p>
        </p:txBody>
      </p:sp>
      <p:sp>
        <p:nvSpPr>
          <p:cNvPr id="3" name="Content Placeholder 2">
            <a:extLst>
              <a:ext uri="{FF2B5EF4-FFF2-40B4-BE49-F238E27FC236}">
                <a16:creationId xmlns:a16="http://schemas.microsoft.com/office/drawing/2014/main" id="{9469A20E-441B-4DD8-84C0-BDF6F970A4FF}"/>
              </a:ext>
            </a:extLst>
          </p:cNvPr>
          <p:cNvSpPr>
            <a:spLocks noGrp="1"/>
          </p:cNvSpPr>
          <p:nvPr>
            <p:ph idx="1"/>
          </p:nvPr>
        </p:nvSpPr>
        <p:spPr/>
        <p:txBody>
          <a:bodyPr>
            <a:normAutofit fontScale="92500" lnSpcReduction="20000"/>
          </a:bodyPr>
          <a:lstStyle/>
          <a:p>
            <a:r>
              <a:rPr lang="en-IN" dirty="0"/>
              <a:t>Growing Degree Days ( GDD), also called heat units, effective heat units or growth units, are simple means of relating plant growth development and maturity to air temperature.</a:t>
            </a:r>
          </a:p>
          <a:p>
            <a:r>
              <a:rPr lang="en-IN" dirty="0"/>
              <a:t>The GDD concept assumes that that there is a direct and linear relationship between growth and temperature.</a:t>
            </a:r>
          </a:p>
          <a:p>
            <a:r>
              <a:rPr lang="en-IN" dirty="0"/>
              <a:t>It starts with the assumption that the growth of plants is dependent on the total amount of heat to which it is subjected during its life time.</a:t>
            </a:r>
          </a:p>
          <a:p>
            <a:r>
              <a:rPr lang="en-IN" dirty="0"/>
              <a:t>GDD is the departure from the mean daily temperature above minimum threshold value The minimum threshold value is the temperature below which growth of plant stops.</a:t>
            </a:r>
          </a:p>
          <a:p>
            <a:r>
              <a:rPr lang="en-IN" dirty="0"/>
              <a:t>Growing Degree Days are calculated as: GDD = ((T max + T min)/2) - T base. If the average temperature for a day is lower than the base temperature, then no Growing Degree Days are counted.</a:t>
            </a:r>
          </a:p>
          <a:p>
            <a:endParaRPr lang="en-IN" dirty="0"/>
          </a:p>
        </p:txBody>
      </p:sp>
    </p:spTree>
    <p:extLst>
      <p:ext uri="{BB962C8B-B14F-4D97-AF65-F5344CB8AC3E}">
        <p14:creationId xmlns:p14="http://schemas.microsoft.com/office/powerpoint/2010/main" val="820157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84442-A548-4E99-B42E-7EC94D55E03F}"/>
              </a:ext>
            </a:extLst>
          </p:cNvPr>
          <p:cNvSpPr>
            <a:spLocks noGrp="1"/>
          </p:cNvSpPr>
          <p:nvPr>
            <p:ph type="title"/>
          </p:nvPr>
        </p:nvSpPr>
        <p:spPr/>
        <p:txBody>
          <a:bodyPr/>
          <a:lstStyle/>
          <a:p>
            <a:r>
              <a:rPr lang="en-IN" dirty="0"/>
              <a:t>Moisture Factor in Plant Growth</a:t>
            </a:r>
          </a:p>
        </p:txBody>
      </p:sp>
      <p:sp>
        <p:nvSpPr>
          <p:cNvPr id="3" name="Content Placeholder 2">
            <a:extLst>
              <a:ext uri="{FF2B5EF4-FFF2-40B4-BE49-F238E27FC236}">
                <a16:creationId xmlns:a16="http://schemas.microsoft.com/office/drawing/2014/main" id="{9F55AC54-FE0E-47A2-A615-0F6CEC751904}"/>
              </a:ext>
            </a:extLst>
          </p:cNvPr>
          <p:cNvSpPr>
            <a:spLocks noGrp="1"/>
          </p:cNvSpPr>
          <p:nvPr>
            <p:ph idx="1"/>
          </p:nvPr>
        </p:nvSpPr>
        <p:spPr/>
        <p:txBody>
          <a:bodyPr/>
          <a:lstStyle/>
          <a:p>
            <a:endParaRPr lang="en-IN"/>
          </a:p>
        </p:txBody>
      </p:sp>
    </p:spTree>
    <p:extLst>
      <p:ext uri="{BB962C8B-B14F-4D97-AF65-F5344CB8AC3E}">
        <p14:creationId xmlns:p14="http://schemas.microsoft.com/office/powerpoint/2010/main" val="1103541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CECF0-0A12-4743-A4C8-289AFA28C5A7}"/>
              </a:ext>
            </a:extLst>
          </p:cNvPr>
          <p:cNvSpPr>
            <a:spLocks noGrp="1"/>
          </p:cNvSpPr>
          <p:nvPr>
            <p:ph type="title"/>
          </p:nvPr>
        </p:nvSpPr>
        <p:spPr/>
        <p:txBody>
          <a:bodyPr/>
          <a:lstStyle/>
          <a:p>
            <a:r>
              <a:rPr lang="en-IN" dirty="0"/>
              <a:t>Hail on Crop Growth</a:t>
            </a:r>
          </a:p>
        </p:txBody>
      </p:sp>
      <p:sp>
        <p:nvSpPr>
          <p:cNvPr id="3" name="Content Placeholder 2">
            <a:extLst>
              <a:ext uri="{FF2B5EF4-FFF2-40B4-BE49-F238E27FC236}">
                <a16:creationId xmlns:a16="http://schemas.microsoft.com/office/drawing/2014/main" id="{CFE38DEF-07C0-41FE-837F-FB667AE5DA23}"/>
              </a:ext>
            </a:extLst>
          </p:cNvPr>
          <p:cNvSpPr>
            <a:spLocks noGrp="1"/>
          </p:cNvSpPr>
          <p:nvPr>
            <p:ph idx="1"/>
          </p:nvPr>
        </p:nvSpPr>
        <p:spPr/>
        <p:txBody>
          <a:bodyPr/>
          <a:lstStyle/>
          <a:p>
            <a:endParaRPr lang="en-IN"/>
          </a:p>
        </p:txBody>
      </p:sp>
    </p:spTree>
    <p:extLst>
      <p:ext uri="{BB962C8B-B14F-4D97-AF65-F5344CB8AC3E}">
        <p14:creationId xmlns:p14="http://schemas.microsoft.com/office/powerpoint/2010/main" val="1947187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BCE3C-3902-48F2-97EC-950A4C77887E}"/>
              </a:ext>
            </a:extLst>
          </p:cNvPr>
          <p:cNvSpPr>
            <a:spLocks noGrp="1"/>
          </p:cNvSpPr>
          <p:nvPr>
            <p:ph type="title"/>
          </p:nvPr>
        </p:nvSpPr>
        <p:spPr/>
        <p:txBody>
          <a:bodyPr/>
          <a:lstStyle/>
          <a:p>
            <a:r>
              <a:rPr lang="en-IN" dirty="0"/>
              <a:t>Humidity on Crop Growth</a:t>
            </a:r>
          </a:p>
        </p:txBody>
      </p:sp>
      <p:sp>
        <p:nvSpPr>
          <p:cNvPr id="3" name="Content Placeholder 2">
            <a:extLst>
              <a:ext uri="{FF2B5EF4-FFF2-40B4-BE49-F238E27FC236}">
                <a16:creationId xmlns:a16="http://schemas.microsoft.com/office/drawing/2014/main" id="{CFA6C682-3883-4175-986E-2AABF01434C2}"/>
              </a:ext>
            </a:extLst>
          </p:cNvPr>
          <p:cNvSpPr>
            <a:spLocks noGrp="1"/>
          </p:cNvSpPr>
          <p:nvPr>
            <p:ph idx="1"/>
          </p:nvPr>
        </p:nvSpPr>
        <p:spPr/>
        <p:txBody>
          <a:bodyPr/>
          <a:lstStyle/>
          <a:p>
            <a:endParaRPr lang="en-IN"/>
          </a:p>
        </p:txBody>
      </p:sp>
    </p:spTree>
    <p:extLst>
      <p:ext uri="{BB962C8B-B14F-4D97-AF65-F5344CB8AC3E}">
        <p14:creationId xmlns:p14="http://schemas.microsoft.com/office/powerpoint/2010/main" val="1637841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8EB7A1-31D9-418E-9127-C21FC11A3233}"/>
              </a:ext>
            </a:extLst>
          </p:cNvPr>
          <p:cNvPicPr>
            <a:picLocks noChangeAspect="1"/>
          </p:cNvPicPr>
          <p:nvPr/>
        </p:nvPicPr>
        <p:blipFill>
          <a:blip r:embed="rId2"/>
          <a:stretch>
            <a:fillRect/>
          </a:stretch>
        </p:blipFill>
        <p:spPr>
          <a:xfrm>
            <a:off x="613669" y="719137"/>
            <a:ext cx="5105400" cy="5419725"/>
          </a:xfrm>
          <a:prstGeom prst="rect">
            <a:avLst/>
          </a:prstGeom>
        </p:spPr>
      </p:pic>
      <p:pic>
        <p:nvPicPr>
          <p:cNvPr id="5" name="Picture 4">
            <a:extLst>
              <a:ext uri="{FF2B5EF4-FFF2-40B4-BE49-F238E27FC236}">
                <a16:creationId xmlns:a16="http://schemas.microsoft.com/office/drawing/2014/main" id="{75BA3FD1-803B-4E49-A947-954AFEC04408}"/>
              </a:ext>
            </a:extLst>
          </p:cNvPr>
          <p:cNvPicPr>
            <a:picLocks noChangeAspect="1"/>
          </p:cNvPicPr>
          <p:nvPr/>
        </p:nvPicPr>
        <p:blipFill>
          <a:blip r:embed="rId3"/>
          <a:stretch>
            <a:fillRect/>
          </a:stretch>
        </p:blipFill>
        <p:spPr>
          <a:xfrm>
            <a:off x="5917568" y="859377"/>
            <a:ext cx="5381625" cy="4819650"/>
          </a:xfrm>
          <a:prstGeom prst="rect">
            <a:avLst/>
          </a:prstGeom>
        </p:spPr>
      </p:pic>
      <p:sp>
        <p:nvSpPr>
          <p:cNvPr id="6" name="TextBox 5">
            <a:extLst>
              <a:ext uri="{FF2B5EF4-FFF2-40B4-BE49-F238E27FC236}">
                <a16:creationId xmlns:a16="http://schemas.microsoft.com/office/drawing/2014/main" id="{C0E9F7A4-088F-4473-807E-74F9FC6C7373}"/>
              </a:ext>
            </a:extLst>
          </p:cNvPr>
          <p:cNvSpPr txBox="1"/>
          <p:nvPr/>
        </p:nvSpPr>
        <p:spPr>
          <a:xfrm>
            <a:off x="2494625" y="230819"/>
            <a:ext cx="5433134" cy="369332"/>
          </a:xfrm>
          <a:prstGeom prst="rect">
            <a:avLst/>
          </a:prstGeom>
          <a:noFill/>
        </p:spPr>
        <p:txBody>
          <a:bodyPr wrap="square" rtlCol="0">
            <a:spAutoFit/>
          </a:bodyPr>
          <a:lstStyle/>
          <a:p>
            <a:r>
              <a:rPr lang="en-US" dirty="0" err="1"/>
              <a:t>Districtwise</a:t>
            </a:r>
            <a:r>
              <a:rPr lang="en-US" dirty="0"/>
              <a:t> Distribution of Major Crops in Bangladesh</a:t>
            </a:r>
          </a:p>
        </p:txBody>
      </p:sp>
    </p:spTree>
    <p:extLst>
      <p:ext uri="{BB962C8B-B14F-4D97-AF65-F5344CB8AC3E}">
        <p14:creationId xmlns:p14="http://schemas.microsoft.com/office/powerpoint/2010/main" val="972392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35ED9-EE6B-43BE-A3D7-26F64A2682B9}"/>
              </a:ext>
            </a:extLst>
          </p:cNvPr>
          <p:cNvSpPr>
            <a:spLocks noGrp="1"/>
          </p:cNvSpPr>
          <p:nvPr>
            <p:ph type="title"/>
          </p:nvPr>
        </p:nvSpPr>
        <p:spPr/>
        <p:txBody>
          <a:bodyPr/>
          <a:lstStyle/>
          <a:p>
            <a:r>
              <a:rPr lang="en-IN" dirty="0"/>
              <a:t>Soil Moisture &amp; Crop Growth</a:t>
            </a:r>
          </a:p>
        </p:txBody>
      </p:sp>
      <p:sp>
        <p:nvSpPr>
          <p:cNvPr id="3" name="Content Placeholder 2">
            <a:extLst>
              <a:ext uri="{FF2B5EF4-FFF2-40B4-BE49-F238E27FC236}">
                <a16:creationId xmlns:a16="http://schemas.microsoft.com/office/drawing/2014/main" id="{3E780460-5AF9-4851-AA2A-F1F6F52CE814}"/>
              </a:ext>
            </a:extLst>
          </p:cNvPr>
          <p:cNvSpPr>
            <a:spLocks noGrp="1"/>
          </p:cNvSpPr>
          <p:nvPr>
            <p:ph idx="1"/>
          </p:nvPr>
        </p:nvSpPr>
        <p:spPr/>
        <p:txBody>
          <a:bodyPr/>
          <a:lstStyle/>
          <a:p>
            <a:endParaRPr lang="en-IN"/>
          </a:p>
        </p:txBody>
      </p:sp>
    </p:spTree>
    <p:extLst>
      <p:ext uri="{BB962C8B-B14F-4D97-AF65-F5344CB8AC3E}">
        <p14:creationId xmlns:p14="http://schemas.microsoft.com/office/powerpoint/2010/main" val="1171652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a:extLst>
              <a:ext uri="{FF2B5EF4-FFF2-40B4-BE49-F238E27FC236}">
                <a16:creationId xmlns:a16="http://schemas.microsoft.com/office/drawing/2014/main" id="{6E773F70-7A8E-45C5-9250-CB7BEE8B4CFA}"/>
              </a:ext>
            </a:extLst>
          </p:cNvPr>
          <p:cNvSpPr txBox="1">
            <a:spLocks noChangeArrowheads="1"/>
          </p:cNvSpPr>
          <p:nvPr/>
        </p:nvSpPr>
        <p:spPr bwMode="auto">
          <a:xfrm>
            <a:off x="1737946" y="381001"/>
            <a:ext cx="2667000" cy="337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38125" indent="-23812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50000"/>
              </a:spcBef>
              <a:buClr>
                <a:schemeClr val="accent2"/>
              </a:buClr>
              <a:buFont typeface="Wingdings" panose="05000000000000000000" pitchFamily="2" charset="2"/>
              <a:buChar char="Ø"/>
            </a:pPr>
            <a:r>
              <a:rPr lang="en-US" altLang="en-US" sz="2400" dirty="0"/>
              <a:t> </a:t>
            </a:r>
            <a:r>
              <a:rPr lang="en-US" altLang="en-US" sz="1800" b="1" dirty="0">
                <a:solidFill>
                  <a:srgbClr val="FF00FF"/>
                </a:solidFill>
              </a:rPr>
              <a:t>Soil temperature above 16</a:t>
            </a:r>
            <a:r>
              <a:rPr lang="en-US" altLang="en-US" sz="1800" b="1" baseline="30000" dirty="0">
                <a:solidFill>
                  <a:srgbClr val="FF00FF"/>
                </a:solidFill>
              </a:rPr>
              <a:t>0</a:t>
            </a:r>
            <a:r>
              <a:rPr lang="en-US" altLang="en-US" sz="1800" b="1" dirty="0">
                <a:solidFill>
                  <a:srgbClr val="FF00FF"/>
                </a:solidFill>
              </a:rPr>
              <a:t>C after transplanting is very essential. light intensity </a:t>
            </a:r>
            <a:r>
              <a:rPr lang="en-US" altLang="en-US" sz="1800" b="1" dirty="0" err="1">
                <a:solidFill>
                  <a:srgbClr val="FF00FF"/>
                </a:solidFill>
              </a:rPr>
              <a:t>upto</a:t>
            </a:r>
            <a:r>
              <a:rPr lang="en-US" altLang="en-US" sz="1800" b="1" dirty="0">
                <a:solidFill>
                  <a:srgbClr val="FF00FF"/>
                </a:solidFill>
              </a:rPr>
              <a:t> 200% of normal gives more tillers, panicles and well developed grains.</a:t>
            </a:r>
          </a:p>
          <a:p>
            <a:pPr algn="just">
              <a:spcBef>
                <a:spcPct val="50000"/>
              </a:spcBef>
              <a:buClr>
                <a:schemeClr val="accent2"/>
              </a:buClr>
              <a:buFont typeface="Wingdings" panose="05000000000000000000" pitchFamily="2" charset="2"/>
              <a:buChar char="Ø"/>
            </a:pPr>
            <a:r>
              <a:rPr lang="en-US" altLang="en-US" sz="1800" b="1" dirty="0">
                <a:solidFill>
                  <a:srgbClr val="FF00FF"/>
                </a:solidFill>
              </a:rPr>
              <a:t>Higher RH (%) within the crop canopy is usually conducive.</a:t>
            </a:r>
          </a:p>
        </p:txBody>
      </p:sp>
      <p:sp>
        <p:nvSpPr>
          <p:cNvPr id="10243" name="Text Box 3">
            <a:extLst>
              <a:ext uri="{FF2B5EF4-FFF2-40B4-BE49-F238E27FC236}">
                <a16:creationId xmlns:a16="http://schemas.microsoft.com/office/drawing/2014/main" id="{7729909C-6D05-449F-9576-A0C830D08F40}"/>
              </a:ext>
            </a:extLst>
          </p:cNvPr>
          <p:cNvSpPr txBox="1">
            <a:spLocks noChangeArrowheads="1"/>
          </p:cNvSpPr>
          <p:nvPr/>
        </p:nvSpPr>
        <p:spPr bwMode="auto">
          <a:xfrm>
            <a:off x="1524000" y="2895600"/>
            <a:ext cx="525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IN" altLang="en-US" sz="2400"/>
          </a:p>
        </p:txBody>
      </p:sp>
      <p:sp>
        <p:nvSpPr>
          <p:cNvPr id="9220" name="Text Box 4">
            <a:extLst>
              <a:ext uri="{FF2B5EF4-FFF2-40B4-BE49-F238E27FC236}">
                <a16:creationId xmlns:a16="http://schemas.microsoft.com/office/drawing/2014/main" id="{05BD6F80-9A9D-4EF5-B2C5-FC12F528719B}"/>
              </a:ext>
            </a:extLst>
          </p:cNvPr>
          <p:cNvSpPr txBox="1">
            <a:spLocks noChangeArrowheads="1"/>
          </p:cNvSpPr>
          <p:nvPr/>
        </p:nvSpPr>
        <p:spPr bwMode="auto">
          <a:xfrm>
            <a:off x="1942514" y="4939812"/>
            <a:ext cx="8344486" cy="189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38125" indent="-23812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50000"/>
              </a:spcBef>
              <a:buClr>
                <a:schemeClr val="accent2"/>
              </a:buClr>
              <a:buFont typeface="Wingdings" panose="05000000000000000000" pitchFamily="2" charset="2"/>
              <a:buChar char="Ø"/>
            </a:pPr>
            <a:r>
              <a:rPr lang="en-US" altLang="en-US" sz="1800" b="1" dirty="0">
                <a:solidFill>
                  <a:srgbClr val="FF00FF"/>
                </a:solidFill>
              </a:rPr>
              <a:t>For obtaining the maximum yield the accumulated sunshine hours during the crop span of rice is 1000 with 220 - 240 hours in the  last 30 days.</a:t>
            </a:r>
          </a:p>
          <a:p>
            <a:pPr algn="just">
              <a:spcBef>
                <a:spcPct val="50000"/>
              </a:spcBef>
              <a:buClr>
                <a:schemeClr val="accent2"/>
              </a:buClr>
              <a:buFont typeface="Wingdings" panose="05000000000000000000" pitchFamily="2" charset="2"/>
              <a:buChar char="Ø"/>
            </a:pPr>
            <a:r>
              <a:rPr lang="en-US" altLang="en-US" sz="1800" b="1" dirty="0">
                <a:solidFill>
                  <a:srgbClr val="FF00FF"/>
                </a:solidFill>
              </a:rPr>
              <a:t>Rice has very high water requirement. optimum well distributed rainfall during its almost  4 months growing period is 1120 to 1500 mm.  standing water from end of </a:t>
            </a:r>
            <a:r>
              <a:rPr lang="en-US" altLang="en-US" sz="1800" b="1" dirty="0" err="1">
                <a:solidFill>
                  <a:srgbClr val="FF00FF"/>
                </a:solidFill>
              </a:rPr>
              <a:t>tillering</a:t>
            </a:r>
            <a:r>
              <a:rPr lang="en-US" altLang="en-US" sz="1800" b="1" dirty="0">
                <a:solidFill>
                  <a:srgbClr val="FF00FF"/>
                </a:solidFill>
              </a:rPr>
              <a:t> to grain ripening is useful. the crop is highly sensitive to water deficiency at flowering and heading stages.</a:t>
            </a:r>
            <a:endParaRPr lang="en-US" altLang="en-US" sz="1800" dirty="0"/>
          </a:p>
        </p:txBody>
      </p:sp>
      <p:pic>
        <p:nvPicPr>
          <p:cNvPr id="3" name="Picture 2">
            <a:extLst>
              <a:ext uri="{FF2B5EF4-FFF2-40B4-BE49-F238E27FC236}">
                <a16:creationId xmlns:a16="http://schemas.microsoft.com/office/drawing/2014/main" id="{17A91624-F248-42CE-8ECE-5BB975FBE7ED}"/>
              </a:ext>
            </a:extLst>
          </p:cNvPr>
          <p:cNvPicPr>
            <a:picLocks noChangeAspect="1"/>
          </p:cNvPicPr>
          <p:nvPr/>
        </p:nvPicPr>
        <p:blipFill>
          <a:blip r:embed="rId2"/>
          <a:stretch>
            <a:fillRect/>
          </a:stretch>
        </p:blipFill>
        <p:spPr>
          <a:xfrm>
            <a:off x="4572000" y="0"/>
            <a:ext cx="6096000" cy="4629150"/>
          </a:xfrm>
          <a:prstGeom prst="rect">
            <a:avLst/>
          </a:prstGeom>
        </p:spPr>
      </p:pic>
      <p:sp>
        <p:nvSpPr>
          <p:cNvPr id="2" name="TextBox 1">
            <a:extLst>
              <a:ext uri="{FF2B5EF4-FFF2-40B4-BE49-F238E27FC236}">
                <a16:creationId xmlns:a16="http://schemas.microsoft.com/office/drawing/2014/main" id="{81DFFD2A-5884-41FF-8839-0333B4F96061}"/>
              </a:ext>
            </a:extLst>
          </p:cNvPr>
          <p:cNvSpPr txBox="1"/>
          <p:nvPr/>
        </p:nvSpPr>
        <p:spPr>
          <a:xfrm>
            <a:off x="238539" y="145774"/>
            <a:ext cx="3511826" cy="369332"/>
          </a:xfrm>
          <a:prstGeom prst="rect">
            <a:avLst/>
          </a:prstGeom>
          <a:noFill/>
        </p:spPr>
        <p:txBody>
          <a:bodyPr wrap="square" rtlCol="0">
            <a:spAutoFit/>
          </a:bodyPr>
          <a:lstStyle/>
          <a:p>
            <a:r>
              <a:rPr lang="en-IN" b="1" dirty="0"/>
              <a:t>Sensitivity of Rice to weather</a:t>
            </a:r>
          </a:p>
        </p:txBody>
      </p:sp>
    </p:spTree>
    <p:extLst>
      <p:ext uri="{BB962C8B-B14F-4D97-AF65-F5344CB8AC3E}">
        <p14:creationId xmlns:p14="http://schemas.microsoft.com/office/powerpoint/2010/main" val="37195903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slide(fromBottom)">
                                      <p:cBhvr>
                                        <p:cTn id="7" dur="500"/>
                                        <p:tgtEl>
                                          <p:spTgt spid="92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9220"/>
                                        </p:tgtEl>
                                        <p:attrNameLst>
                                          <p:attrName>style.visibility</p:attrName>
                                        </p:attrNameLst>
                                      </p:cBhvr>
                                      <p:to>
                                        <p:strVal val="visible"/>
                                      </p:to>
                                    </p:set>
                                    <p:animEffect transition="in" filter="slide(fromBottom)">
                                      <p:cBhvr>
                                        <p:cTn id="12"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utoUpdateAnimBg="0"/>
      <p:bldP spid="9220"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ECF37B-DE76-4D32-9118-A03AA44DFD87}"/>
              </a:ext>
            </a:extLst>
          </p:cNvPr>
          <p:cNvPicPr>
            <a:picLocks noChangeAspect="1"/>
          </p:cNvPicPr>
          <p:nvPr/>
        </p:nvPicPr>
        <p:blipFill>
          <a:blip r:embed="rId2"/>
          <a:stretch>
            <a:fillRect/>
          </a:stretch>
        </p:blipFill>
        <p:spPr>
          <a:xfrm>
            <a:off x="5029200" y="10551"/>
            <a:ext cx="5461222" cy="4062412"/>
          </a:xfrm>
          <a:prstGeom prst="rect">
            <a:avLst/>
          </a:prstGeom>
        </p:spPr>
      </p:pic>
      <p:sp>
        <p:nvSpPr>
          <p:cNvPr id="3" name="Rectangle 2">
            <a:extLst>
              <a:ext uri="{FF2B5EF4-FFF2-40B4-BE49-F238E27FC236}">
                <a16:creationId xmlns:a16="http://schemas.microsoft.com/office/drawing/2014/main" id="{C76AECF4-9BC2-490C-BAB6-C2347C035298}"/>
              </a:ext>
            </a:extLst>
          </p:cNvPr>
          <p:cNvSpPr/>
          <p:nvPr/>
        </p:nvSpPr>
        <p:spPr>
          <a:xfrm>
            <a:off x="1524000" y="838201"/>
            <a:ext cx="3283634" cy="2585323"/>
          </a:xfrm>
          <a:prstGeom prst="rect">
            <a:avLst/>
          </a:prstGeom>
        </p:spPr>
        <p:txBody>
          <a:bodyPr wrap="square">
            <a:spAutoFit/>
          </a:bodyPr>
          <a:lstStyle/>
          <a:p>
            <a:pPr algn="just">
              <a:spcBef>
                <a:spcPct val="50000"/>
              </a:spcBef>
              <a:buClr>
                <a:schemeClr val="accent2"/>
              </a:buClr>
              <a:buFont typeface="Wingdings" panose="05000000000000000000" pitchFamily="2" charset="2"/>
              <a:buChar char="Ø"/>
            </a:pPr>
            <a:r>
              <a:rPr lang="en-US" altLang="en-US" b="1" dirty="0">
                <a:solidFill>
                  <a:srgbClr val="9900CC"/>
                </a:solidFill>
              </a:rPr>
              <a:t>Higher temperatures of about 30 - 35</a:t>
            </a:r>
            <a:r>
              <a:rPr lang="en-US" altLang="en-US" b="1" baseline="30000" dirty="0">
                <a:solidFill>
                  <a:srgbClr val="9900CC"/>
                </a:solidFill>
              </a:rPr>
              <a:t>0</a:t>
            </a:r>
            <a:r>
              <a:rPr lang="en-US" altLang="en-US" b="1" dirty="0">
                <a:solidFill>
                  <a:srgbClr val="9900CC"/>
                </a:solidFill>
              </a:rPr>
              <a:t>C  have in general detrimental effect to the crop performance. the crop can withstand intense cold condition. the optimal range of temperature for the germination of winter wheat and for its vegetative growth is 15 to 20</a:t>
            </a:r>
            <a:r>
              <a:rPr lang="en-US" altLang="en-US" b="1" baseline="30000" dirty="0">
                <a:solidFill>
                  <a:srgbClr val="9900CC"/>
                </a:solidFill>
              </a:rPr>
              <a:t>0</a:t>
            </a:r>
            <a:r>
              <a:rPr lang="en-US" altLang="en-US" b="1" dirty="0">
                <a:solidFill>
                  <a:srgbClr val="9900CC"/>
                </a:solidFill>
              </a:rPr>
              <a:t>C .</a:t>
            </a:r>
          </a:p>
        </p:txBody>
      </p:sp>
      <p:sp>
        <p:nvSpPr>
          <p:cNvPr id="4" name="TextBox 3">
            <a:extLst>
              <a:ext uri="{FF2B5EF4-FFF2-40B4-BE49-F238E27FC236}">
                <a16:creationId xmlns:a16="http://schemas.microsoft.com/office/drawing/2014/main" id="{07A0B3F7-7837-4B2D-BF86-A2148767C273}"/>
              </a:ext>
            </a:extLst>
          </p:cNvPr>
          <p:cNvSpPr txBox="1"/>
          <p:nvPr/>
        </p:nvSpPr>
        <p:spPr>
          <a:xfrm>
            <a:off x="1905000" y="4953000"/>
            <a:ext cx="8305800" cy="1754326"/>
          </a:xfrm>
          <a:prstGeom prst="rect">
            <a:avLst/>
          </a:prstGeom>
          <a:noFill/>
        </p:spPr>
        <p:txBody>
          <a:bodyPr wrap="square" rtlCol="0">
            <a:spAutoFit/>
          </a:bodyPr>
          <a:lstStyle/>
          <a:p>
            <a:r>
              <a:rPr lang="en-US" altLang="en-US" b="1" dirty="0">
                <a:solidFill>
                  <a:srgbClr val="9900CC"/>
                </a:solidFill>
              </a:rPr>
              <a:t>Minimum, optimum and maximum cardinal temperatures for germination of wheat crop are 3 to 4.5</a:t>
            </a:r>
            <a:r>
              <a:rPr lang="en-US" altLang="en-US" b="1" baseline="30000" dirty="0">
                <a:solidFill>
                  <a:srgbClr val="9900CC"/>
                </a:solidFill>
              </a:rPr>
              <a:t>0</a:t>
            </a:r>
            <a:r>
              <a:rPr lang="en-US" altLang="en-US" b="1" dirty="0">
                <a:solidFill>
                  <a:srgbClr val="9900CC"/>
                </a:solidFill>
              </a:rPr>
              <a:t>C, around 25</a:t>
            </a:r>
            <a:r>
              <a:rPr lang="en-US" altLang="en-US" b="1" baseline="30000" dirty="0">
                <a:solidFill>
                  <a:srgbClr val="9900CC"/>
                </a:solidFill>
              </a:rPr>
              <a:t>0</a:t>
            </a:r>
            <a:r>
              <a:rPr lang="en-US" altLang="en-US" b="1" dirty="0">
                <a:solidFill>
                  <a:srgbClr val="9900CC"/>
                </a:solidFill>
              </a:rPr>
              <a:t>C and 30- 32</a:t>
            </a:r>
            <a:r>
              <a:rPr lang="en-US" altLang="en-US" b="1" baseline="30000" dirty="0">
                <a:solidFill>
                  <a:srgbClr val="9900CC"/>
                </a:solidFill>
              </a:rPr>
              <a:t>0</a:t>
            </a:r>
            <a:r>
              <a:rPr lang="en-US" altLang="en-US" b="1" dirty="0">
                <a:solidFill>
                  <a:srgbClr val="9900CC"/>
                </a:solidFill>
              </a:rPr>
              <a:t>C, respectively. high temperature during rapid growth and </a:t>
            </a:r>
            <a:r>
              <a:rPr lang="en-US" altLang="en-US" b="1" dirty="0" err="1">
                <a:solidFill>
                  <a:srgbClr val="9900CC"/>
                </a:solidFill>
              </a:rPr>
              <a:t>tillering</a:t>
            </a:r>
            <a:r>
              <a:rPr lang="en-US" altLang="en-US" b="1" dirty="0">
                <a:solidFill>
                  <a:srgbClr val="9900CC"/>
                </a:solidFill>
              </a:rPr>
              <a:t> periods results in poor </a:t>
            </a:r>
            <a:r>
              <a:rPr lang="en-US" altLang="en-US" b="1" dirty="0" err="1">
                <a:solidFill>
                  <a:srgbClr val="9900CC"/>
                </a:solidFill>
              </a:rPr>
              <a:t>tillering</a:t>
            </a:r>
            <a:r>
              <a:rPr lang="en-US" altLang="en-US" b="1" dirty="0">
                <a:solidFill>
                  <a:srgbClr val="9900CC"/>
                </a:solidFill>
              </a:rPr>
              <a:t>, low number of effective tillers, poor growth rate, short shoot height, low </a:t>
            </a:r>
            <a:r>
              <a:rPr lang="en-US" altLang="en-US" b="1" dirty="0" err="1">
                <a:solidFill>
                  <a:srgbClr val="9900CC"/>
                </a:solidFill>
              </a:rPr>
              <a:t>lai</a:t>
            </a:r>
            <a:r>
              <a:rPr lang="en-US" altLang="en-US" b="1" dirty="0">
                <a:solidFill>
                  <a:srgbClr val="9900CC"/>
                </a:solidFill>
              </a:rPr>
              <a:t>, short ears with lower number of </a:t>
            </a:r>
            <a:r>
              <a:rPr lang="en-US" altLang="en-US" b="1" dirty="0" err="1">
                <a:solidFill>
                  <a:srgbClr val="9900CC"/>
                </a:solidFill>
              </a:rPr>
              <a:t>spikelets</a:t>
            </a:r>
            <a:r>
              <a:rPr lang="en-US" altLang="en-US" b="1" dirty="0">
                <a:solidFill>
                  <a:srgbClr val="9900CC"/>
                </a:solidFill>
              </a:rPr>
              <a:t>, lower fertilization, lower grain weight and lower quality</a:t>
            </a:r>
            <a:endParaRPr lang="en-IN" dirty="0"/>
          </a:p>
          <a:p>
            <a:endParaRPr lang="en-IN" dirty="0"/>
          </a:p>
        </p:txBody>
      </p:sp>
      <p:sp>
        <p:nvSpPr>
          <p:cNvPr id="5" name="TextBox 4">
            <a:extLst>
              <a:ext uri="{FF2B5EF4-FFF2-40B4-BE49-F238E27FC236}">
                <a16:creationId xmlns:a16="http://schemas.microsoft.com/office/drawing/2014/main" id="{4C1899D0-5BEF-45A7-81E3-B81CA25A6BBE}"/>
              </a:ext>
            </a:extLst>
          </p:cNvPr>
          <p:cNvSpPr txBox="1"/>
          <p:nvPr/>
        </p:nvSpPr>
        <p:spPr>
          <a:xfrm>
            <a:off x="238539" y="145774"/>
            <a:ext cx="3511826" cy="369332"/>
          </a:xfrm>
          <a:prstGeom prst="rect">
            <a:avLst/>
          </a:prstGeom>
          <a:noFill/>
        </p:spPr>
        <p:txBody>
          <a:bodyPr wrap="square" rtlCol="0">
            <a:spAutoFit/>
          </a:bodyPr>
          <a:lstStyle/>
          <a:p>
            <a:r>
              <a:rPr lang="en-IN" b="1" dirty="0"/>
              <a:t>Sensitivity of Wheat to weather</a:t>
            </a:r>
          </a:p>
        </p:txBody>
      </p:sp>
    </p:spTree>
    <p:extLst>
      <p:ext uri="{BB962C8B-B14F-4D97-AF65-F5344CB8AC3E}">
        <p14:creationId xmlns:p14="http://schemas.microsoft.com/office/powerpoint/2010/main" val="2215583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CCDC74-1B1E-44C1-91FA-2A9F13264632}"/>
              </a:ext>
            </a:extLst>
          </p:cNvPr>
          <p:cNvPicPr>
            <a:picLocks noChangeAspect="1"/>
          </p:cNvPicPr>
          <p:nvPr/>
        </p:nvPicPr>
        <p:blipFill>
          <a:blip r:embed="rId2"/>
          <a:stretch>
            <a:fillRect/>
          </a:stretch>
        </p:blipFill>
        <p:spPr>
          <a:xfrm>
            <a:off x="2764398" y="-99646"/>
            <a:ext cx="4395191" cy="3296393"/>
          </a:xfrm>
          <a:prstGeom prst="rect">
            <a:avLst/>
          </a:prstGeom>
        </p:spPr>
      </p:pic>
      <p:pic>
        <p:nvPicPr>
          <p:cNvPr id="3" name="Picture 2">
            <a:extLst>
              <a:ext uri="{FF2B5EF4-FFF2-40B4-BE49-F238E27FC236}">
                <a16:creationId xmlns:a16="http://schemas.microsoft.com/office/drawing/2014/main" id="{EB8C02BB-EE13-4F63-ADC3-B061DCB87865}"/>
              </a:ext>
            </a:extLst>
          </p:cNvPr>
          <p:cNvPicPr>
            <a:picLocks noChangeAspect="1"/>
          </p:cNvPicPr>
          <p:nvPr/>
        </p:nvPicPr>
        <p:blipFill>
          <a:blip r:embed="rId3"/>
          <a:stretch>
            <a:fillRect/>
          </a:stretch>
        </p:blipFill>
        <p:spPr>
          <a:xfrm>
            <a:off x="7547113" y="52754"/>
            <a:ext cx="4395192" cy="3286125"/>
          </a:xfrm>
          <a:prstGeom prst="rect">
            <a:avLst/>
          </a:prstGeom>
        </p:spPr>
      </p:pic>
      <p:pic>
        <p:nvPicPr>
          <p:cNvPr id="4" name="Picture 3">
            <a:extLst>
              <a:ext uri="{FF2B5EF4-FFF2-40B4-BE49-F238E27FC236}">
                <a16:creationId xmlns:a16="http://schemas.microsoft.com/office/drawing/2014/main" id="{7488CC17-E4FA-49CD-9D19-B712405F4496}"/>
              </a:ext>
            </a:extLst>
          </p:cNvPr>
          <p:cNvPicPr>
            <a:picLocks noChangeAspect="1"/>
          </p:cNvPicPr>
          <p:nvPr/>
        </p:nvPicPr>
        <p:blipFill>
          <a:blip r:embed="rId4"/>
          <a:stretch>
            <a:fillRect/>
          </a:stretch>
        </p:blipFill>
        <p:spPr>
          <a:xfrm>
            <a:off x="2668849" y="3196747"/>
            <a:ext cx="4586287" cy="3354462"/>
          </a:xfrm>
          <a:prstGeom prst="rect">
            <a:avLst/>
          </a:prstGeom>
        </p:spPr>
      </p:pic>
      <p:pic>
        <p:nvPicPr>
          <p:cNvPr id="5" name="Picture 4">
            <a:extLst>
              <a:ext uri="{FF2B5EF4-FFF2-40B4-BE49-F238E27FC236}">
                <a16:creationId xmlns:a16="http://schemas.microsoft.com/office/drawing/2014/main" id="{2891F1AE-AFFF-42A9-8730-F384C13A2C10}"/>
              </a:ext>
            </a:extLst>
          </p:cNvPr>
          <p:cNvPicPr>
            <a:picLocks noChangeAspect="1"/>
          </p:cNvPicPr>
          <p:nvPr/>
        </p:nvPicPr>
        <p:blipFill>
          <a:blip r:embed="rId5"/>
          <a:stretch>
            <a:fillRect/>
          </a:stretch>
        </p:blipFill>
        <p:spPr>
          <a:xfrm>
            <a:off x="7547113" y="3291553"/>
            <a:ext cx="4395192" cy="3259656"/>
          </a:xfrm>
          <a:prstGeom prst="rect">
            <a:avLst/>
          </a:prstGeom>
        </p:spPr>
      </p:pic>
      <p:sp>
        <p:nvSpPr>
          <p:cNvPr id="6" name="TextBox 5">
            <a:extLst>
              <a:ext uri="{FF2B5EF4-FFF2-40B4-BE49-F238E27FC236}">
                <a16:creationId xmlns:a16="http://schemas.microsoft.com/office/drawing/2014/main" id="{F1F49EA4-44AB-4984-A2DF-E6A0154D9C26}"/>
              </a:ext>
            </a:extLst>
          </p:cNvPr>
          <p:cNvSpPr txBox="1"/>
          <p:nvPr/>
        </p:nvSpPr>
        <p:spPr>
          <a:xfrm>
            <a:off x="0" y="145774"/>
            <a:ext cx="2902225" cy="923330"/>
          </a:xfrm>
          <a:prstGeom prst="rect">
            <a:avLst/>
          </a:prstGeom>
          <a:noFill/>
        </p:spPr>
        <p:txBody>
          <a:bodyPr wrap="square" rtlCol="0">
            <a:spAutoFit/>
          </a:bodyPr>
          <a:lstStyle/>
          <a:p>
            <a:r>
              <a:rPr lang="en-IN" b="1" dirty="0"/>
              <a:t>Sensitivity of Maize, Jute, Sugarcane &amp; Groundnut to weather</a:t>
            </a:r>
          </a:p>
        </p:txBody>
      </p:sp>
    </p:spTree>
    <p:extLst>
      <p:ext uri="{BB962C8B-B14F-4D97-AF65-F5344CB8AC3E}">
        <p14:creationId xmlns:p14="http://schemas.microsoft.com/office/powerpoint/2010/main" val="34199056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5CF2E7-61E0-4D50-8F4C-DFEB19185E46}"/>
              </a:ext>
            </a:extLst>
          </p:cNvPr>
          <p:cNvPicPr>
            <a:picLocks noChangeAspect="1"/>
          </p:cNvPicPr>
          <p:nvPr/>
        </p:nvPicPr>
        <p:blipFill>
          <a:blip r:embed="rId2"/>
          <a:stretch>
            <a:fillRect/>
          </a:stretch>
        </p:blipFill>
        <p:spPr>
          <a:xfrm>
            <a:off x="2736574" y="227756"/>
            <a:ext cx="4814887" cy="3507050"/>
          </a:xfrm>
          <a:prstGeom prst="rect">
            <a:avLst/>
          </a:prstGeom>
        </p:spPr>
      </p:pic>
      <p:pic>
        <p:nvPicPr>
          <p:cNvPr id="3" name="Picture 2">
            <a:extLst>
              <a:ext uri="{FF2B5EF4-FFF2-40B4-BE49-F238E27FC236}">
                <a16:creationId xmlns:a16="http://schemas.microsoft.com/office/drawing/2014/main" id="{1315C013-2A7F-4ED1-B237-90406E70276F}"/>
              </a:ext>
            </a:extLst>
          </p:cNvPr>
          <p:cNvPicPr>
            <a:picLocks noChangeAspect="1"/>
          </p:cNvPicPr>
          <p:nvPr/>
        </p:nvPicPr>
        <p:blipFill>
          <a:blip r:embed="rId3"/>
          <a:stretch>
            <a:fillRect/>
          </a:stretch>
        </p:blipFill>
        <p:spPr>
          <a:xfrm>
            <a:off x="7697498" y="228600"/>
            <a:ext cx="4308972" cy="3120740"/>
          </a:xfrm>
          <a:prstGeom prst="rect">
            <a:avLst/>
          </a:prstGeom>
        </p:spPr>
      </p:pic>
      <p:pic>
        <p:nvPicPr>
          <p:cNvPr id="4" name="Picture 3">
            <a:extLst>
              <a:ext uri="{FF2B5EF4-FFF2-40B4-BE49-F238E27FC236}">
                <a16:creationId xmlns:a16="http://schemas.microsoft.com/office/drawing/2014/main" id="{146015E3-AF45-49E9-B323-5D81764E6304}"/>
              </a:ext>
            </a:extLst>
          </p:cNvPr>
          <p:cNvPicPr>
            <a:picLocks noChangeAspect="1"/>
          </p:cNvPicPr>
          <p:nvPr/>
        </p:nvPicPr>
        <p:blipFill>
          <a:blip r:embed="rId4"/>
          <a:stretch>
            <a:fillRect/>
          </a:stretch>
        </p:blipFill>
        <p:spPr>
          <a:xfrm>
            <a:off x="3242489" y="3734805"/>
            <a:ext cx="4308972" cy="3123195"/>
          </a:xfrm>
          <a:prstGeom prst="rect">
            <a:avLst/>
          </a:prstGeom>
        </p:spPr>
      </p:pic>
      <p:pic>
        <p:nvPicPr>
          <p:cNvPr id="5" name="Picture 4">
            <a:extLst>
              <a:ext uri="{FF2B5EF4-FFF2-40B4-BE49-F238E27FC236}">
                <a16:creationId xmlns:a16="http://schemas.microsoft.com/office/drawing/2014/main" id="{06664CAD-210B-4580-9E89-66982C8D7973}"/>
              </a:ext>
            </a:extLst>
          </p:cNvPr>
          <p:cNvPicPr>
            <a:picLocks noChangeAspect="1"/>
          </p:cNvPicPr>
          <p:nvPr/>
        </p:nvPicPr>
        <p:blipFill>
          <a:blip r:embed="rId5"/>
          <a:stretch>
            <a:fillRect/>
          </a:stretch>
        </p:blipFill>
        <p:spPr>
          <a:xfrm>
            <a:off x="7948820" y="3508661"/>
            <a:ext cx="4057650" cy="2969462"/>
          </a:xfrm>
          <a:prstGeom prst="rect">
            <a:avLst/>
          </a:prstGeom>
        </p:spPr>
      </p:pic>
      <p:sp>
        <p:nvSpPr>
          <p:cNvPr id="6" name="TextBox 5">
            <a:extLst>
              <a:ext uri="{FF2B5EF4-FFF2-40B4-BE49-F238E27FC236}">
                <a16:creationId xmlns:a16="http://schemas.microsoft.com/office/drawing/2014/main" id="{D68EEB8B-121B-4CBC-B87A-9B7FD3E832E3}"/>
              </a:ext>
            </a:extLst>
          </p:cNvPr>
          <p:cNvSpPr txBox="1"/>
          <p:nvPr/>
        </p:nvSpPr>
        <p:spPr>
          <a:xfrm>
            <a:off x="0" y="145774"/>
            <a:ext cx="2902225" cy="923330"/>
          </a:xfrm>
          <a:prstGeom prst="rect">
            <a:avLst/>
          </a:prstGeom>
          <a:noFill/>
        </p:spPr>
        <p:txBody>
          <a:bodyPr wrap="square" rtlCol="0">
            <a:spAutoFit/>
          </a:bodyPr>
          <a:lstStyle/>
          <a:p>
            <a:r>
              <a:rPr lang="en-IN" b="1" dirty="0"/>
              <a:t>Sensitivity of Mustard, Potato, Tomato &amp; Onion to weather</a:t>
            </a:r>
          </a:p>
        </p:txBody>
      </p:sp>
    </p:spTree>
    <p:extLst>
      <p:ext uri="{BB962C8B-B14F-4D97-AF65-F5344CB8AC3E}">
        <p14:creationId xmlns:p14="http://schemas.microsoft.com/office/powerpoint/2010/main" val="3786092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4D6AD-859D-40B5-A33D-FECE53D80021}"/>
              </a:ext>
            </a:extLst>
          </p:cNvPr>
          <p:cNvSpPr>
            <a:spLocks noGrp="1"/>
          </p:cNvSpPr>
          <p:nvPr>
            <p:ph type="title"/>
          </p:nvPr>
        </p:nvSpPr>
        <p:spPr>
          <a:xfrm>
            <a:off x="838200" y="234121"/>
            <a:ext cx="10515600" cy="708301"/>
          </a:xfrm>
        </p:spPr>
        <p:txBody>
          <a:bodyPr/>
          <a:lstStyle/>
          <a:p>
            <a:pPr algn="ctr"/>
            <a:r>
              <a:rPr lang="en-GB" dirty="0"/>
              <a:t>Crop Weather Calendar </a:t>
            </a:r>
            <a:endParaRPr lang="en-US" dirty="0"/>
          </a:p>
        </p:txBody>
      </p:sp>
      <p:sp>
        <p:nvSpPr>
          <p:cNvPr id="3" name="Content Placeholder 2">
            <a:extLst>
              <a:ext uri="{FF2B5EF4-FFF2-40B4-BE49-F238E27FC236}">
                <a16:creationId xmlns:a16="http://schemas.microsoft.com/office/drawing/2014/main" id="{F7826065-410C-4669-AAD2-1AF19C6DE30B}"/>
              </a:ext>
            </a:extLst>
          </p:cNvPr>
          <p:cNvSpPr>
            <a:spLocks noGrp="1"/>
          </p:cNvSpPr>
          <p:nvPr>
            <p:ph idx="1"/>
          </p:nvPr>
        </p:nvSpPr>
        <p:spPr>
          <a:xfrm>
            <a:off x="106017" y="1364974"/>
            <a:ext cx="11794435" cy="5258905"/>
          </a:xfrm>
        </p:spPr>
        <p:txBody>
          <a:bodyPr>
            <a:normAutofit fontScale="85000" lnSpcReduction="20000"/>
          </a:bodyPr>
          <a:lstStyle/>
          <a:p>
            <a:pPr algn="just"/>
            <a:r>
              <a:rPr lang="en-GB" dirty="0"/>
              <a:t>The pictorial representation of detailed information for a crop </a:t>
            </a:r>
            <a:r>
              <a:rPr lang="en-GB" dirty="0" err="1"/>
              <a:t>w.r.t.</a:t>
            </a:r>
            <a:r>
              <a:rPr lang="en-GB" dirty="0"/>
              <a:t> sowing period and duration of important phenological stages in its life cycle, the optima of climatic requirement during different stages of the crop and the actual and normal weather for that station / location is called the . </a:t>
            </a:r>
          </a:p>
          <a:p>
            <a:pPr algn="just"/>
            <a:r>
              <a:rPr lang="en-GB" dirty="0"/>
              <a:t>A Crop Weather Calendar (CWC) consists of typical life history of the crop, from sowing through vegetative growth, flowering, grain growth to period of maturity. </a:t>
            </a:r>
          </a:p>
          <a:p>
            <a:pPr algn="just"/>
            <a:r>
              <a:rPr lang="en-GB" dirty="0"/>
              <a:t>These CWC provide information on crop growth stages, normal weather for crop growth, warnings to be issued based on prevailing weather conditions, water requirement of crops during their various </a:t>
            </a:r>
            <a:r>
              <a:rPr lang="en-GB" dirty="0" err="1"/>
              <a:t>phytophases</a:t>
            </a:r>
            <a:r>
              <a:rPr lang="en-GB" dirty="0"/>
              <a:t>, meteorological conditions favourable for development of crop pests and diseases. </a:t>
            </a:r>
          </a:p>
          <a:p>
            <a:pPr algn="just"/>
            <a:r>
              <a:rPr lang="en-GB" dirty="0"/>
              <a:t>These calendars are useful for crop planning, irrigation scheduling and plant protection measures, which are of vital importance for effective crop planning and for maximizing and stabilizing food production in the country. </a:t>
            </a:r>
          </a:p>
          <a:p>
            <a:pPr algn="just"/>
            <a:r>
              <a:rPr lang="en-GB" dirty="0"/>
              <a:t>In a broader perspective over a period of say five years, the concise information contained in these calendars give broad indications of the direction of development which may prove useful to the planners, agricultural administrators, plant breeders and the farmers in formulating policy matters regarding plant breeding, crop adaptation, drought proofing, supplemental irrigation, maximizing the yield etc</a:t>
            </a:r>
            <a:endParaRPr lang="en-US" dirty="0"/>
          </a:p>
        </p:txBody>
      </p:sp>
    </p:spTree>
    <p:extLst>
      <p:ext uri="{BB962C8B-B14F-4D97-AF65-F5344CB8AC3E}">
        <p14:creationId xmlns:p14="http://schemas.microsoft.com/office/powerpoint/2010/main" val="40937730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6C055F-94B8-4A3B-BE1E-DD4BE9479527}"/>
              </a:ext>
            </a:extLst>
          </p:cNvPr>
          <p:cNvPicPr>
            <a:picLocks noChangeAspect="1"/>
          </p:cNvPicPr>
          <p:nvPr/>
        </p:nvPicPr>
        <p:blipFill>
          <a:blip r:embed="rId2"/>
          <a:stretch>
            <a:fillRect/>
          </a:stretch>
        </p:blipFill>
        <p:spPr>
          <a:xfrm>
            <a:off x="727968" y="212470"/>
            <a:ext cx="11090651" cy="6645530"/>
          </a:xfrm>
          <a:prstGeom prst="rect">
            <a:avLst/>
          </a:prstGeom>
        </p:spPr>
      </p:pic>
    </p:spTree>
    <p:extLst>
      <p:ext uri="{BB962C8B-B14F-4D97-AF65-F5344CB8AC3E}">
        <p14:creationId xmlns:p14="http://schemas.microsoft.com/office/powerpoint/2010/main" val="3458663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93801EC-CF4E-4E25-8B2D-5F0B63577ACB}"/>
              </a:ext>
            </a:extLst>
          </p:cNvPr>
          <p:cNvPicPr>
            <a:picLocks noChangeAspect="1"/>
          </p:cNvPicPr>
          <p:nvPr/>
        </p:nvPicPr>
        <p:blipFill>
          <a:blip r:embed="rId2"/>
          <a:stretch>
            <a:fillRect/>
          </a:stretch>
        </p:blipFill>
        <p:spPr>
          <a:xfrm>
            <a:off x="115411" y="0"/>
            <a:ext cx="11594236" cy="6858000"/>
          </a:xfrm>
          <a:prstGeom prst="rect">
            <a:avLst/>
          </a:prstGeom>
        </p:spPr>
      </p:pic>
    </p:spTree>
    <p:extLst>
      <p:ext uri="{BB962C8B-B14F-4D97-AF65-F5344CB8AC3E}">
        <p14:creationId xmlns:p14="http://schemas.microsoft.com/office/powerpoint/2010/main" val="9969793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3947E0-BF47-46C9-BAA6-69FE0FA6FC26}"/>
              </a:ext>
            </a:extLst>
          </p:cNvPr>
          <p:cNvPicPr>
            <a:picLocks noChangeAspect="1"/>
          </p:cNvPicPr>
          <p:nvPr/>
        </p:nvPicPr>
        <p:blipFill>
          <a:blip r:embed="rId2"/>
          <a:stretch>
            <a:fillRect/>
          </a:stretch>
        </p:blipFill>
        <p:spPr>
          <a:xfrm>
            <a:off x="186431" y="0"/>
            <a:ext cx="11842812" cy="6858000"/>
          </a:xfrm>
          <a:prstGeom prst="rect">
            <a:avLst/>
          </a:prstGeom>
        </p:spPr>
      </p:pic>
    </p:spTree>
    <p:extLst>
      <p:ext uri="{BB962C8B-B14F-4D97-AF65-F5344CB8AC3E}">
        <p14:creationId xmlns:p14="http://schemas.microsoft.com/office/powerpoint/2010/main" val="10161947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97B7B4-DE26-40C3-AACB-30C16BD91FDD}"/>
              </a:ext>
            </a:extLst>
          </p:cNvPr>
          <p:cNvPicPr/>
          <p:nvPr/>
        </p:nvPicPr>
        <p:blipFill>
          <a:blip r:embed="rId2"/>
          <a:stretch>
            <a:fillRect/>
          </a:stretch>
        </p:blipFill>
        <p:spPr>
          <a:xfrm>
            <a:off x="662609" y="163644"/>
            <a:ext cx="3133704" cy="3139441"/>
          </a:xfrm>
          <a:prstGeom prst="rect">
            <a:avLst/>
          </a:prstGeom>
        </p:spPr>
      </p:pic>
      <p:pic>
        <p:nvPicPr>
          <p:cNvPr id="3" name="Picture 2">
            <a:extLst>
              <a:ext uri="{FF2B5EF4-FFF2-40B4-BE49-F238E27FC236}">
                <a16:creationId xmlns:a16="http://schemas.microsoft.com/office/drawing/2014/main" id="{CE52CE3E-155F-4D0D-B82C-EA4A3D5812BE}"/>
              </a:ext>
            </a:extLst>
          </p:cNvPr>
          <p:cNvPicPr/>
          <p:nvPr/>
        </p:nvPicPr>
        <p:blipFill>
          <a:blip r:embed="rId3"/>
          <a:stretch>
            <a:fillRect/>
          </a:stretch>
        </p:blipFill>
        <p:spPr>
          <a:xfrm>
            <a:off x="3796313" y="163644"/>
            <a:ext cx="7265264" cy="3265355"/>
          </a:xfrm>
          <a:prstGeom prst="rect">
            <a:avLst/>
          </a:prstGeom>
        </p:spPr>
      </p:pic>
      <p:pic>
        <p:nvPicPr>
          <p:cNvPr id="4" name="Picture 3">
            <a:extLst>
              <a:ext uri="{FF2B5EF4-FFF2-40B4-BE49-F238E27FC236}">
                <a16:creationId xmlns:a16="http://schemas.microsoft.com/office/drawing/2014/main" id="{22D3F8B7-FF23-4BA5-B753-F9458BA2F1D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8128" y="3428999"/>
            <a:ext cx="5214641" cy="3796820"/>
          </a:xfrm>
          <a:prstGeom prst="rect">
            <a:avLst/>
          </a:prstGeom>
          <a:noFill/>
          <a:ln>
            <a:noFill/>
          </a:ln>
        </p:spPr>
      </p:pic>
      <p:grpSp>
        <p:nvGrpSpPr>
          <p:cNvPr id="6" name="Canvas 25">
            <a:extLst>
              <a:ext uri="{FF2B5EF4-FFF2-40B4-BE49-F238E27FC236}">
                <a16:creationId xmlns:a16="http://schemas.microsoft.com/office/drawing/2014/main" id="{69A5FDA1-5EA5-4804-B49F-E0B1EEC07909}"/>
              </a:ext>
            </a:extLst>
          </p:cNvPr>
          <p:cNvGrpSpPr/>
          <p:nvPr/>
        </p:nvGrpSpPr>
        <p:grpSpPr>
          <a:xfrm>
            <a:off x="5832630" y="3303085"/>
            <a:ext cx="5930284" cy="3446331"/>
            <a:chOff x="0" y="0"/>
            <a:chExt cx="6400800" cy="5538600"/>
          </a:xfrm>
        </p:grpSpPr>
        <p:sp>
          <p:nvSpPr>
            <p:cNvPr id="7" name="Rectangle 6">
              <a:extLst>
                <a:ext uri="{FF2B5EF4-FFF2-40B4-BE49-F238E27FC236}">
                  <a16:creationId xmlns:a16="http://schemas.microsoft.com/office/drawing/2014/main" id="{29AFAA43-7E91-4FD9-8D18-BD7EED9DA752}"/>
                </a:ext>
              </a:extLst>
            </p:cNvPr>
            <p:cNvSpPr/>
            <p:nvPr/>
          </p:nvSpPr>
          <p:spPr>
            <a:xfrm>
              <a:off x="0" y="0"/>
              <a:ext cx="5943600" cy="4483735"/>
            </a:xfrm>
            <a:prstGeom prst="rect">
              <a:avLst/>
            </a:prstGeom>
            <a:noFill/>
            <a:ln>
              <a:noFill/>
            </a:ln>
          </p:spPr>
        </p:sp>
        <p:sp>
          <p:nvSpPr>
            <p:cNvPr id="8" name="Oval 7">
              <a:extLst>
                <a:ext uri="{FF2B5EF4-FFF2-40B4-BE49-F238E27FC236}">
                  <a16:creationId xmlns:a16="http://schemas.microsoft.com/office/drawing/2014/main" id="{97C831ED-7F06-44FB-B498-CB5EB26D68D0}"/>
                </a:ext>
              </a:extLst>
            </p:cNvPr>
            <p:cNvSpPr>
              <a:spLocks noChangeArrowheads="1"/>
            </p:cNvSpPr>
            <p:nvPr/>
          </p:nvSpPr>
          <p:spPr bwMode="auto">
            <a:xfrm flipH="1">
              <a:off x="2628900" y="2286261"/>
              <a:ext cx="1257300" cy="102904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marL="0" marR="0">
                <a:lnSpc>
                  <a:spcPct val="107000"/>
                </a:lnSpc>
                <a:spcBef>
                  <a:spcPts val="0"/>
                </a:spcBef>
                <a:spcAft>
                  <a:spcPts val="8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   </a:t>
              </a:r>
              <a:r>
                <a:rPr lang="en-US" sz="1100" b="1">
                  <a:solidFill>
                    <a:srgbClr val="800080"/>
                  </a:solidFill>
                  <a:effectLst/>
                  <a:latin typeface="Calibri" panose="020F0502020204030204" pitchFamily="34" charset="0"/>
                  <a:ea typeface="Calibri" panose="020F0502020204030204" pitchFamily="34" charset="0"/>
                  <a:cs typeface="Times New Roman" panose="02020603050405020304" pitchFamily="18" charset="0"/>
                </a:rPr>
                <a:t>Wheat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Oval 8">
              <a:extLst>
                <a:ext uri="{FF2B5EF4-FFF2-40B4-BE49-F238E27FC236}">
                  <a16:creationId xmlns:a16="http://schemas.microsoft.com/office/drawing/2014/main" id="{A32CF314-3DA2-4B37-9143-F3F39E51ED0C}"/>
                </a:ext>
              </a:extLst>
            </p:cNvPr>
            <p:cNvSpPr>
              <a:spLocks noChangeArrowheads="1"/>
            </p:cNvSpPr>
            <p:nvPr/>
          </p:nvSpPr>
          <p:spPr bwMode="auto">
            <a:xfrm>
              <a:off x="4914900" y="1371312"/>
              <a:ext cx="1485900" cy="1600234"/>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marL="0" marR="0">
                <a:lnSpc>
                  <a:spcPct val="107000"/>
                </a:lnSpc>
                <a:spcBef>
                  <a:spcPts val="0"/>
                </a:spcBef>
                <a:spcAft>
                  <a:spcPts val="800"/>
                </a:spcAft>
              </a:pPr>
              <a:r>
                <a:rPr lang="en-US" sz="1000" b="1" dirty="0">
                  <a:solidFill>
                    <a:srgbClr val="808000"/>
                  </a:solidFill>
                  <a:effectLst/>
                  <a:latin typeface="Calibri" panose="020F0502020204030204" pitchFamily="34" charset="0"/>
                  <a:ea typeface="Calibri" panose="020F0502020204030204" pitchFamily="34" charset="0"/>
                  <a:cs typeface="Times New Roman" panose="02020603050405020304" pitchFamily="18" charset="0"/>
                </a:rPr>
                <a:t>Optimum range of germination 15-20</a:t>
              </a:r>
              <a:r>
                <a:rPr lang="en-US" sz="1000" b="1" baseline="30000" dirty="0">
                  <a:solidFill>
                    <a:srgbClr val="808000"/>
                  </a:solidFill>
                  <a:effectLst/>
                  <a:latin typeface="Calibri" panose="020F0502020204030204" pitchFamily="34" charset="0"/>
                  <a:ea typeface="Calibri" panose="020F0502020204030204" pitchFamily="34" charset="0"/>
                  <a:cs typeface="Times New Roman" panose="02020603050405020304" pitchFamily="18" charset="0"/>
                </a:rPr>
                <a:t>0</a:t>
              </a:r>
              <a:r>
                <a:rPr lang="en-US" sz="1000" b="1" dirty="0">
                  <a:solidFill>
                    <a:srgbClr val="808000"/>
                  </a:solidFill>
                  <a:effectLst/>
                  <a:latin typeface="Calibri" panose="020F0502020204030204" pitchFamily="34" charset="0"/>
                  <a:ea typeface="Calibri" panose="020F0502020204030204" pitchFamily="34" charset="0"/>
                  <a:cs typeface="Times New Roman" panose="02020603050405020304" pitchFamily="18" charset="0"/>
                </a:rPr>
                <a:t>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Oval 9">
              <a:extLst>
                <a:ext uri="{FF2B5EF4-FFF2-40B4-BE49-F238E27FC236}">
                  <a16:creationId xmlns:a16="http://schemas.microsoft.com/office/drawing/2014/main" id="{FC93B10F-1A68-40B0-91D8-131E7944A73C}"/>
                </a:ext>
              </a:extLst>
            </p:cNvPr>
            <p:cNvSpPr>
              <a:spLocks noChangeArrowheads="1"/>
            </p:cNvSpPr>
            <p:nvPr/>
          </p:nvSpPr>
          <p:spPr bwMode="auto">
            <a:xfrm>
              <a:off x="114300" y="2171429"/>
              <a:ext cx="1943100" cy="1600234"/>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marL="0" marR="0">
                <a:lnSpc>
                  <a:spcPct val="107000"/>
                </a:lnSpc>
                <a:spcBef>
                  <a:spcPts val="0"/>
                </a:spcBef>
                <a:spcAft>
                  <a:spcPts val="800"/>
                </a:spcAft>
              </a:pPr>
              <a:r>
                <a:rPr lang="en-US" sz="10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High temperature of about 30-35</a:t>
              </a:r>
              <a:r>
                <a:rPr lang="en-US" sz="1000" b="1" baseline="3000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0</a:t>
              </a:r>
              <a:r>
                <a:rPr lang="en-US" sz="10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 has </a:t>
              </a:r>
              <a:r>
                <a:rPr lang="en-US" sz="11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detrimental effect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Oval 10">
              <a:extLst>
                <a:ext uri="{FF2B5EF4-FFF2-40B4-BE49-F238E27FC236}">
                  <a16:creationId xmlns:a16="http://schemas.microsoft.com/office/drawing/2014/main" id="{916616C8-5008-456C-AE0C-CA925C247DF2}"/>
                </a:ext>
              </a:extLst>
            </p:cNvPr>
            <p:cNvSpPr>
              <a:spLocks noChangeArrowheads="1"/>
            </p:cNvSpPr>
            <p:nvPr/>
          </p:nvSpPr>
          <p:spPr bwMode="auto">
            <a:xfrm>
              <a:off x="4572000" y="3543482"/>
              <a:ext cx="1714500" cy="1257221"/>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marL="0" marR="0">
                <a:lnSpc>
                  <a:spcPct val="107000"/>
                </a:lnSpc>
                <a:spcBef>
                  <a:spcPts val="0"/>
                </a:spcBef>
                <a:spcAft>
                  <a:spcPts val="800"/>
                </a:spcAft>
              </a:pPr>
              <a:r>
                <a:rPr lang="en-US" sz="1000" b="1">
                  <a:solidFill>
                    <a:srgbClr val="FF00FF"/>
                  </a:solidFill>
                  <a:effectLst/>
                  <a:latin typeface="Calibri" panose="020F0502020204030204" pitchFamily="34" charset="0"/>
                  <a:ea typeface="Calibri" panose="020F0502020204030204" pitchFamily="34" charset="0"/>
                  <a:cs typeface="Times New Roman" panose="02020603050405020304" pitchFamily="18" charset="0"/>
                </a:rPr>
                <a:t>Shows considerable resistance to</a:t>
              </a:r>
              <a:r>
                <a:rPr lang="en-US" sz="1100" b="1">
                  <a:solidFill>
                    <a:srgbClr val="FF00FF"/>
                  </a:solidFill>
                  <a:effectLst/>
                  <a:latin typeface="Calibri" panose="020F0502020204030204" pitchFamily="34" charset="0"/>
                  <a:ea typeface="Calibri" panose="020F0502020204030204" pitchFamily="34" charset="0"/>
                  <a:cs typeface="Times New Roman" panose="02020603050405020304" pitchFamily="18" charset="0"/>
                </a:rPr>
                <a:t> drought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ABAF12E6-D463-4FA3-B9C4-F848D1B567E6}"/>
                </a:ext>
              </a:extLst>
            </p:cNvPr>
            <p:cNvSpPr>
              <a:spLocks noChangeArrowheads="1"/>
            </p:cNvSpPr>
            <p:nvPr/>
          </p:nvSpPr>
          <p:spPr bwMode="auto">
            <a:xfrm>
              <a:off x="1943100" y="114091"/>
              <a:ext cx="3086100" cy="1715066"/>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marL="0" marR="0">
                <a:lnSpc>
                  <a:spcPct val="107000"/>
                </a:lnSpc>
                <a:spcBef>
                  <a:spcPts val="0"/>
                </a:spcBef>
                <a:spcAft>
                  <a:spcPts val="800"/>
                </a:spcAft>
              </a:pPr>
              <a:r>
                <a:rPr lang="en-US" sz="1000" b="1">
                  <a:solidFill>
                    <a:srgbClr val="800000"/>
                  </a:solidFill>
                  <a:effectLst/>
                  <a:latin typeface="Calibri" panose="020F0502020204030204" pitchFamily="34" charset="0"/>
                  <a:ea typeface="Calibri" panose="020F0502020204030204" pitchFamily="34" charset="0"/>
                  <a:cs typeface="Times New Roman" panose="02020603050405020304" pitchFamily="18" charset="0"/>
                </a:rPr>
                <a:t>Bright sunny days with dryness and cooler nights</a:t>
              </a:r>
              <a:r>
                <a:rPr lang="en-US" sz="1100" b="1">
                  <a:solidFill>
                    <a:srgbClr val="8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b="1">
                  <a:solidFill>
                    <a:srgbClr val="800000"/>
                  </a:solidFill>
                  <a:effectLst/>
                  <a:latin typeface="Calibri" panose="020F0502020204030204" pitchFamily="34" charset="0"/>
                  <a:ea typeface="Calibri" panose="020F0502020204030204" pitchFamily="34" charset="0"/>
                  <a:cs typeface="Times New Roman" panose="02020603050405020304" pitchFamily="18" charset="0"/>
                </a:rPr>
                <a:t>during ripening</a:t>
              </a:r>
              <a:r>
                <a:rPr lang="en-US" sz="1100" b="1">
                  <a:solidFill>
                    <a:srgbClr val="8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b="1">
                  <a:solidFill>
                    <a:srgbClr val="800000"/>
                  </a:solidFill>
                  <a:effectLst/>
                  <a:latin typeface="Calibri" panose="020F0502020204030204" pitchFamily="34" charset="0"/>
                  <a:ea typeface="Calibri" panose="020F0502020204030204" pitchFamily="34" charset="0"/>
                  <a:cs typeface="Times New Roman" panose="02020603050405020304" pitchFamily="18" charset="0"/>
                </a:rPr>
                <a:t>period give better</a:t>
              </a:r>
              <a:r>
                <a:rPr lang="en-US" sz="1100" b="1">
                  <a:solidFill>
                    <a:srgbClr val="8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b="1">
                  <a:solidFill>
                    <a:srgbClr val="800000"/>
                  </a:solidFill>
                  <a:effectLst/>
                  <a:latin typeface="Calibri" panose="020F0502020204030204" pitchFamily="34" charset="0"/>
                  <a:ea typeface="Calibri" panose="020F0502020204030204" pitchFamily="34" charset="0"/>
                  <a:cs typeface="Times New Roman" panose="02020603050405020304" pitchFamily="18" charset="0"/>
                </a:rPr>
                <a:t>sized quality grains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Oval 12">
              <a:extLst>
                <a:ext uri="{FF2B5EF4-FFF2-40B4-BE49-F238E27FC236}">
                  <a16:creationId xmlns:a16="http://schemas.microsoft.com/office/drawing/2014/main" id="{49ADF030-1B29-4687-9977-9014DBD55512}"/>
                </a:ext>
              </a:extLst>
            </p:cNvPr>
            <p:cNvSpPr>
              <a:spLocks noChangeArrowheads="1"/>
            </p:cNvSpPr>
            <p:nvPr/>
          </p:nvSpPr>
          <p:spPr bwMode="auto">
            <a:xfrm>
              <a:off x="228600" y="457104"/>
              <a:ext cx="1257300" cy="102904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marL="0" marR="0">
                <a:spcBef>
                  <a:spcPts val="0"/>
                </a:spcBef>
                <a:spcAft>
                  <a:spcPts val="0"/>
                </a:spcAft>
              </a:pPr>
              <a:r>
                <a:rPr lang="en-US" sz="1000" b="1">
                  <a:solidFill>
                    <a:srgbClr val="0000FF"/>
                  </a:solidFill>
                  <a:effectLst/>
                  <a:latin typeface="Times New Roman" panose="02020603050405020304" pitchFamily="18" charset="0"/>
                  <a:ea typeface="Times New Roman" panose="02020603050405020304" pitchFamily="18" charset="0"/>
                </a:rPr>
                <a:t>Can withstand intense cold</a:t>
              </a:r>
            </a:p>
          </p:txBody>
        </p:sp>
        <p:sp>
          <p:nvSpPr>
            <p:cNvPr id="14" name="Oval 13">
              <a:extLst>
                <a:ext uri="{FF2B5EF4-FFF2-40B4-BE49-F238E27FC236}">
                  <a16:creationId xmlns:a16="http://schemas.microsoft.com/office/drawing/2014/main" id="{40CB126D-6DA8-488A-9187-39099A5A080C}"/>
                </a:ext>
              </a:extLst>
            </p:cNvPr>
            <p:cNvSpPr>
              <a:spLocks noChangeArrowheads="1"/>
            </p:cNvSpPr>
            <p:nvPr/>
          </p:nvSpPr>
          <p:spPr bwMode="auto">
            <a:xfrm>
              <a:off x="1943101" y="3543481"/>
              <a:ext cx="2390098" cy="1995119"/>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marL="0" marR="0">
                <a:spcBef>
                  <a:spcPts val="0"/>
                </a:spcBef>
                <a:spcAft>
                  <a:spcPts val="0"/>
                </a:spcAft>
              </a:pPr>
              <a:r>
                <a:rPr lang="en-US" sz="1000" b="1" dirty="0">
                  <a:solidFill>
                    <a:srgbClr val="003300"/>
                  </a:solidFill>
                  <a:effectLst/>
                  <a:latin typeface="Times New Roman" panose="02020603050405020304" pitchFamily="18" charset="0"/>
                  <a:ea typeface="Times New Roman" panose="02020603050405020304" pitchFamily="18" charset="0"/>
                </a:rPr>
                <a:t>Highly sensitive to moisture stress from shooting to advanced heading</a:t>
              </a:r>
            </a:p>
          </p:txBody>
        </p:sp>
        <p:cxnSp>
          <p:nvCxnSpPr>
            <p:cNvPr id="15" name="Line 11">
              <a:extLst>
                <a:ext uri="{FF2B5EF4-FFF2-40B4-BE49-F238E27FC236}">
                  <a16:creationId xmlns:a16="http://schemas.microsoft.com/office/drawing/2014/main" id="{A66C55B4-EF0B-4DE6-84AD-D14712CE3178}"/>
                </a:ext>
              </a:extLst>
            </p:cNvPr>
            <p:cNvCxnSpPr>
              <a:cxnSpLocks noChangeShapeType="1"/>
            </p:cNvCxnSpPr>
            <p:nvPr/>
          </p:nvCxnSpPr>
          <p:spPr bwMode="auto">
            <a:xfrm flipV="1">
              <a:off x="3314700" y="1829157"/>
              <a:ext cx="0" cy="57119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6" name="Line 12">
              <a:extLst>
                <a:ext uri="{FF2B5EF4-FFF2-40B4-BE49-F238E27FC236}">
                  <a16:creationId xmlns:a16="http://schemas.microsoft.com/office/drawing/2014/main" id="{6B4FF86C-494F-4D55-88A0-A06C8A0D9385}"/>
                </a:ext>
              </a:extLst>
            </p:cNvPr>
            <p:cNvCxnSpPr>
              <a:cxnSpLocks noChangeShapeType="1"/>
            </p:cNvCxnSpPr>
            <p:nvPr/>
          </p:nvCxnSpPr>
          <p:spPr bwMode="auto">
            <a:xfrm flipH="1" flipV="1">
              <a:off x="1371600" y="1257221"/>
              <a:ext cx="1485900" cy="125722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7" name="Line 13">
              <a:extLst>
                <a:ext uri="{FF2B5EF4-FFF2-40B4-BE49-F238E27FC236}">
                  <a16:creationId xmlns:a16="http://schemas.microsoft.com/office/drawing/2014/main" id="{8E519ABC-D888-44A1-BF63-1C6C00146863}"/>
                </a:ext>
              </a:extLst>
            </p:cNvPr>
            <p:cNvCxnSpPr>
              <a:cxnSpLocks noChangeShapeType="1"/>
            </p:cNvCxnSpPr>
            <p:nvPr/>
          </p:nvCxnSpPr>
          <p:spPr bwMode="auto">
            <a:xfrm flipH="1">
              <a:off x="2057400" y="2971546"/>
              <a:ext cx="5715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8" name="Line 14">
              <a:extLst>
                <a:ext uri="{FF2B5EF4-FFF2-40B4-BE49-F238E27FC236}">
                  <a16:creationId xmlns:a16="http://schemas.microsoft.com/office/drawing/2014/main" id="{DDEEFCD0-D4EA-431E-A68A-361C4968CBDC}"/>
                </a:ext>
              </a:extLst>
            </p:cNvPr>
            <p:cNvCxnSpPr>
              <a:cxnSpLocks noChangeShapeType="1"/>
            </p:cNvCxnSpPr>
            <p:nvPr/>
          </p:nvCxnSpPr>
          <p:spPr bwMode="auto">
            <a:xfrm>
              <a:off x="3314700" y="3428650"/>
              <a:ext cx="0" cy="11483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9" name="Line 15">
              <a:extLst>
                <a:ext uri="{FF2B5EF4-FFF2-40B4-BE49-F238E27FC236}">
                  <a16:creationId xmlns:a16="http://schemas.microsoft.com/office/drawing/2014/main" id="{D46AFE61-CB37-47B2-A593-B4564EA0F5F1}"/>
                </a:ext>
              </a:extLst>
            </p:cNvPr>
            <p:cNvCxnSpPr>
              <a:cxnSpLocks noChangeShapeType="1"/>
            </p:cNvCxnSpPr>
            <p:nvPr/>
          </p:nvCxnSpPr>
          <p:spPr bwMode="auto">
            <a:xfrm>
              <a:off x="4000500" y="2628533"/>
              <a:ext cx="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0" name="Line 16">
              <a:extLst>
                <a:ext uri="{FF2B5EF4-FFF2-40B4-BE49-F238E27FC236}">
                  <a16:creationId xmlns:a16="http://schemas.microsoft.com/office/drawing/2014/main" id="{B17B257E-2EF2-48BB-A3E4-51D94E0B3CF2}"/>
                </a:ext>
              </a:extLst>
            </p:cNvPr>
            <p:cNvCxnSpPr>
              <a:cxnSpLocks noChangeShapeType="1"/>
            </p:cNvCxnSpPr>
            <p:nvPr/>
          </p:nvCxnSpPr>
          <p:spPr bwMode="auto">
            <a:xfrm flipV="1">
              <a:off x="3886200" y="2514442"/>
              <a:ext cx="1143000" cy="11409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1" name="Line 17">
              <a:extLst>
                <a:ext uri="{FF2B5EF4-FFF2-40B4-BE49-F238E27FC236}">
                  <a16:creationId xmlns:a16="http://schemas.microsoft.com/office/drawing/2014/main" id="{F9B9F3F0-8553-4AF8-A3ED-F42A4D43C445}"/>
                </a:ext>
              </a:extLst>
            </p:cNvPr>
            <p:cNvCxnSpPr>
              <a:cxnSpLocks noChangeShapeType="1"/>
            </p:cNvCxnSpPr>
            <p:nvPr/>
          </p:nvCxnSpPr>
          <p:spPr bwMode="auto">
            <a:xfrm>
              <a:off x="3886200" y="2971546"/>
              <a:ext cx="1028700" cy="68602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2162286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1C13DE-4C92-4969-8FCB-078A3A999DDA}"/>
              </a:ext>
            </a:extLst>
          </p:cNvPr>
          <p:cNvPicPr/>
          <p:nvPr/>
        </p:nvPicPr>
        <p:blipFill>
          <a:blip r:embed="rId2"/>
          <a:stretch>
            <a:fillRect/>
          </a:stretch>
        </p:blipFill>
        <p:spPr>
          <a:xfrm>
            <a:off x="2514600" y="228600"/>
            <a:ext cx="7010400" cy="6400800"/>
          </a:xfrm>
          <a:prstGeom prst="rect">
            <a:avLst/>
          </a:prstGeom>
        </p:spPr>
      </p:pic>
    </p:spTree>
    <p:extLst>
      <p:ext uri="{BB962C8B-B14F-4D97-AF65-F5344CB8AC3E}">
        <p14:creationId xmlns:p14="http://schemas.microsoft.com/office/powerpoint/2010/main" val="23480440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550863" y="177800"/>
            <a:ext cx="4637087" cy="6605588"/>
          </a:xfrm>
          <a:prstGeom prst="rect">
            <a:avLst/>
          </a:prstGeom>
          <a:noFill/>
          <a:ln w="9525">
            <a:noFill/>
            <a:miter lim="800000"/>
            <a:headEnd/>
            <a:tailEnd/>
          </a:ln>
        </p:spPr>
      </p:pic>
      <p:sp>
        <p:nvSpPr>
          <p:cNvPr id="19459" name="Rectangle 3"/>
          <p:cNvSpPr>
            <a:spLocks noChangeArrowheads="1"/>
          </p:cNvSpPr>
          <p:nvPr/>
        </p:nvSpPr>
        <p:spPr bwMode="auto">
          <a:xfrm>
            <a:off x="6096000" y="2644775"/>
            <a:ext cx="4411663" cy="1568450"/>
          </a:xfrm>
          <a:prstGeom prst="rect">
            <a:avLst/>
          </a:prstGeom>
          <a:noFill/>
          <a:ln w="9525">
            <a:noFill/>
            <a:miter lim="800000"/>
            <a:headEnd/>
            <a:tailEnd/>
          </a:ln>
        </p:spPr>
        <p:txBody>
          <a:bodyPr wrap="none">
            <a:spAutoFit/>
          </a:bodyPr>
          <a:lstStyle/>
          <a:p>
            <a:pPr algn="ctr" eaLnBrk="1" hangingPunct="1"/>
            <a:r>
              <a:rPr lang="en-US" altLang="en-US" sz="9600" b="1">
                <a:latin typeface="Nikosh" pitchFamily="2" charset="0"/>
                <a:ea typeface="Nikosh" pitchFamily="2" charset="0"/>
                <a:cs typeface="Nikosh" pitchFamily="2" charset="0"/>
              </a:rPr>
              <a:t>ধন্যবাদ</a:t>
            </a:r>
            <a:endParaRPr lang="en-US" altLang="en-US" sz="9600">
              <a:latin typeface="Nikosh" pitchFamily="2" charset="0"/>
              <a:ea typeface="Nikosh" pitchFamily="2" charset="0"/>
              <a:cs typeface="Nikosh" pitchFamily="2" charset="0"/>
            </a:endParaRPr>
          </a:p>
        </p:txBody>
      </p:sp>
    </p:spTree>
    <p:extLst>
      <p:ext uri="{BB962C8B-B14F-4D97-AF65-F5344CB8AC3E}">
        <p14:creationId xmlns:p14="http://schemas.microsoft.com/office/powerpoint/2010/main" val="824635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6" name="Rectangle 4">
            <a:extLst>
              <a:ext uri="{FF2B5EF4-FFF2-40B4-BE49-F238E27FC236}">
                <a16:creationId xmlns:a16="http://schemas.microsoft.com/office/drawing/2014/main" id="{80FD5490-9290-4BD6-B09F-9D84FEF10F5E}"/>
              </a:ext>
            </a:extLst>
          </p:cNvPr>
          <p:cNvSpPr>
            <a:spLocks noGrp="1" noChangeArrowheads="1"/>
          </p:cNvSpPr>
          <p:nvPr>
            <p:ph type="body" idx="1"/>
          </p:nvPr>
        </p:nvSpPr>
        <p:spPr>
          <a:xfrm>
            <a:off x="-212035" y="381000"/>
            <a:ext cx="11728174" cy="6172200"/>
          </a:xfrm>
        </p:spPr>
        <p:txBody>
          <a:bodyPr/>
          <a:lstStyle/>
          <a:p>
            <a:pPr marL="0" indent="0" algn="just">
              <a:buClr>
                <a:srgbClr val="6600CC"/>
              </a:buClr>
              <a:buNone/>
              <a:defRPr/>
            </a:pPr>
            <a:endParaRPr lang="en-US" altLang="en-US" sz="2400" b="1" dirty="0">
              <a:solidFill>
                <a:srgbClr val="0000FF"/>
              </a:solidFill>
            </a:endParaRPr>
          </a:p>
          <a:p>
            <a:pPr marL="238125" indent="-238125" algn="just">
              <a:buClr>
                <a:srgbClr val="6600CC"/>
              </a:buClr>
              <a:buFont typeface="Wingdings" panose="05000000000000000000" pitchFamily="2" charset="2"/>
              <a:buChar char="Ø"/>
              <a:defRPr/>
            </a:pPr>
            <a:r>
              <a:rPr lang="en-US" altLang="en-US" b="1" dirty="0">
                <a:solidFill>
                  <a:srgbClr val="0000FF"/>
                </a:solidFill>
              </a:rPr>
              <a:t>All the crops have their own specific requirement of meteorological parameters at each of their growth stages.</a:t>
            </a:r>
          </a:p>
          <a:p>
            <a:pPr marL="238125" indent="-238125" algn="just">
              <a:buClr>
                <a:srgbClr val="6600CC"/>
              </a:buClr>
              <a:buFont typeface="Wingdings" panose="05000000000000000000" pitchFamily="2" charset="2"/>
              <a:buChar char="Ø"/>
              <a:defRPr/>
            </a:pPr>
            <a:r>
              <a:rPr lang="en-US" altLang="en-US" b="1" dirty="0">
                <a:solidFill>
                  <a:srgbClr val="0000FF"/>
                </a:solidFill>
              </a:rPr>
              <a:t> Hence, they have selective response to these parameters. excess or deficiency of these parameters during crop growth stages have effect on them.</a:t>
            </a:r>
          </a:p>
          <a:p>
            <a:pPr marL="238125" indent="-238125" algn="just">
              <a:buClr>
                <a:srgbClr val="6600CC"/>
              </a:buClr>
              <a:buFont typeface="Wingdings" panose="05000000000000000000" pitchFamily="2" charset="2"/>
              <a:buChar char="Ø"/>
              <a:defRPr/>
            </a:pPr>
            <a:r>
              <a:rPr lang="en-US" altLang="en-US" b="1" dirty="0">
                <a:solidFill>
                  <a:srgbClr val="0000FF"/>
                </a:solidFill>
              </a:rPr>
              <a:t>The crops are sometimes influenced by one or two factors, which play crucial role at some critical crop growth stages</a:t>
            </a:r>
            <a:r>
              <a:rPr lang="en-US" altLang="en-US" sz="2400" b="1" dirty="0">
                <a:solidFill>
                  <a:srgbClr val="0000FF"/>
                </a:solidFill>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94BC57CF-7AFE-4928-95D1-6E45696DDC6F}"/>
              </a:ext>
            </a:extLst>
          </p:cNvPr>
          <p:cNvSpPr>
            <a:spLocks noGrp="1" noChangeArrowheads="1"/>
          </p:cNvSpPr>
          <p:nvPr>
            <p:ph type="body" idx="1"/>
          </p:nvPr>
        </p:nvSpPr>
        <p:spPr>
          <a:xfrm>
            <a:off x="132522" y="228600"/>
            <a:ext cx="11463130" cy="6629400"/>
          </a:xfrm>
        </p:spPr>
        <p:txBody>
          <a:bodyPr/>
          <a:lstStyle/>
          <a:p>
            <a:pPr marL="238125" indent="-238125" algn="just">
              <a:buClr>
                <a:srgbClr val="6600CC"/>
              </a:buClr>
              <a:buFont typeface="Wingdings" panose="05000000000000000000" pitchFamily="2" charset="2"/>
              <a:buChar char="Ø"/>
            </a:pPr>
            <a:r>
              <a:rPr lang="en-US" altLang="en-US" b="1" dirty="0">
                <a:solidFill>
                  <a:srgbClr val="990000"/>
                </a:solidFill>
              </a:rPr>
              <a:t>Experiments on different dates of sowing can provide useful indication of the climatic requirements as they are accompanied by daily meteorological observations, phenological observations and biometric data on crop.</a:t>
            </a:r>
          </a:p>
          <a:p>
            <a:pPr marL="238125" indent="-238125" algn="just">
              <a:buClr>
                <a:srgbClr val="6600CC"/>
              </a:buClr>
              <a:buNone/>
            </a:pPr>
            <a:endParaRPr lang="en-US" altLang="en-US" b="1" dirty="0">
              <a:solidFill>
                <a:srgbClr val="990000"/>
              </a:solidFill>
            </a:endParaRPr>
          </a:p>
          <a:p>
            <a:pPr marL="238125" indent="-238125" algn="just">
              <a:buClr>
                <a:srgbClr val="6600CC"/>
              </a:buClr>
              <a:buFont typeface="Wingdings" panose="05000000000000000000" pitchFamily="2" charset="2"/>
              <a:buChar char="Ø"/>
            </a:pPr>
            <a:r>
              <a:rPr lang="en-US" altLang="en-US" b="1" dirty="0">
                <a:solidFill>
                  <a:srgbClr val="990000"/>
                </a:solidFill>
              </a:rPr>
              <a:t>In the present scenario, towards better agrometeorological advisory services, some tips on agroclimatology of important crops, based on crop weather relationship study, is essentially required for better crop fitting in suitable zone.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wipe(up)">
                                      <p:cBhvr>
                                        <p:cTn id="7" dur="500"/>
                                        <p:tgtEl>
                                          <p:spTgt spid="5123">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123">
                                            <p:txEl>
                                              <p:pRg st="2" end="2"/>
                                            </p:txEl>
                                          </p:spTgt>
                                        </p:tgtEl>
                                        <p:attrNameLst>
                                          <p:attrName>style.visibility</p:attrName>
                                        </p:attrNameLst>
                                      </p:cBhvr>
                                      <p:to>
                                        <p:strVal val="visible"/>
                                      </p:to>
                                    </p:set>
                                    <p:animEffect transition="in" filter="wipe(up)">
                                      <p:cBhvr>
                                        <p:cTn id="10" dur="500"/>
                                        <p:tgtEl>
                                          <p:spTgt spid="51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4D701-97FE-419C-9336-DED9238BD314}"/>
              </a:ext>
            </a:extLst>
          </p:cNvPr>
          <p:cNvSpPr>
            <a:spLocks noGrp="1"/>
          </p:cNvSpPr>
          <p:nvPr>
            <p:ph type="title"/>
          </p:nvPr>
        </p:nvSpPr>
        <p:spPr>
          <a:xfrm>
            <a:off x="1578376" y="0"/>
            <a:ext cx="9035249" cy="1728176"/>
          </a:xfrm>
        </p:spPr>
        <p:txBody>
          <a:bodyPr>
            <a:normAutofit/>
          </a:bodyPr>
          <a:lstStyle/>
          <a:p>
            <a:pPr algn="ctr"/>
            <a:r>
              <a:rPr lang="en-US" b="1" dirty="0"/>
              <a:t>Weather/Climate Sensitive to cultivation of crops in Bangladesh</a:t>
            </a:r>
          </a:p>
        </p:txBody>
      </p:sp>
      <p:sp>
        <p:nvSpPr>
          <p:cNvPr id="3" name="Content Placeholder 2">
            <a:extLst>
              <a:ext uri="{FF2B5EF4-FFF2-40B4-BE49-F238E27FC236}">
                <a16:creationId xmlns:a16="http://schemas.microsoft.com/office/drawing/2014/main" id="{36A1FC11-1E20-4115-8520-B27857DDBA4F}"/>
              </a:ext>
            </a:extLst>
          </p:cNvPr>
          <p:cNvSpPr>
            <a:spLocks noGrp="1"/>
          </p:cNvSpPr>
          <p:nvPr>
            <p:ph idx="1"/>
          </p:nvPr>
        </p:nvSpPr>
        <p:spPr/>
        <p:txBody>
          <a:bodyPr>
            <a:normAutofit fontScale="77500" lnSpcReduction="20000"/>
          </a:bodyPr>
          <a:lstStyle/>
          <a:p>
            <a:pPr lvl="1"/>
            <a:r>
              <a:rPr lang="en-US" dirty="0"/>
              <a:t>Sudden floods</a:t>
            </a:r>
          </a:p>
          <a:p>
            <a:pPr lvl="1"/>
            <a:r>
              <a:rPr lang="en-US" dirty="0"/>
              <a:t>Drought</a:t>
            </a:r>
          </a:p>
          <a:p>
            <a:pPr lvl="1"/>
            <a:r>
              <a:rPr lang="en-US" dirty="0"/>
              <a:t>Dense Fog</a:t>
            </a:r>
          </a:p>
          <a:p>
            <a:pPr lvl="1"/>
            <a:r>
              <a:rPr lang="en-US" dirty="0"/>
              <a:t>Dew</a:t>
            </a:r>
          </a:p>
          <a:p>
            <a:pPr lvl="1"/>
            <a:r>
              <a:rPr lang="en-US" dirty="0"/>
              <a:t>Low Temperature</a:t>
            </a:r>
          </a:p>
          <a:p>
            <a:pPr lvl="1"/>
            <a:r>
              <a:rPr lang="en-US" dirty="0"/>
              <a:t>Severe Cold Wave</a:t>
            </a:r>
          </a:p>
          <a:p>
            <a:pPr lvl="1"/>
            <a:r>
              <a:rPr lang="en-US" dirty="0"/>
              <a:t>Heavy rainfall</a:t>
            </a:r>
          </a:p>
          <a:p>
            <a:pPr lvl="1"/>
            <a:r>
              <a:rPr lang="en-US" dirty="0"/>
              <a:t>Lightning &amp;  Thunderstorm</a:t>
            </a:r>
          </a:p>
          <a:p>
            <a:pPr lvl="1"/>
            <a:r>
              <a:rPr lang="en-US" dirty="0"/>
              <a:t>Stagnation of water</a:t>
            </a:r>
          </a:p>
          <a:p>
            <a:pPr lvl="1"/>
            <a:r>
              <a:rPr lang="en-US" dirty="0"/>
              <a:t>Storm</a:t>
            </a:r>
          </a:p>
          <a:p>
            <a:pPr lvl="1"/>
            <a:r>
              <a:rPr lang="en-US" dirty="0"/>
              <a:t>Hailstorm</a:t>
            </a:r>
          </a:p>
          <a:p>
            <a:pPr lvl="1"/>
            <a:r>
              <a:rPr lang="en-US" dirty="0"/>
              <a:t>High Humidity</a:t>
            </a:r>
          </a:p>
          <a:p>
            <a:pPr lvl="1"/>
            <a:r>
              <a:rPr lang="en-US" dirty="0"/>
              <a:t>Submergence of crops due to floods/heavy rain</a:t>
            </a:r>
          </a:p>
          <a:p>
            <a:pPr lvl="1"/>
            <a:r>
              <a:rPr lang="en-US" dirty="0"/>
              <a:t>Incidences of diseases due to high and stormy wind</a:t>
            </a:r>
          </a:p>
          <a:p>
            <a:pPr lvl="1"/>
            <a:r>
              <a:rPr lang="en-US" dirty="0"/>
              <a:t>Untimely and unusual rainfall</a:t>
            </a:r>
          </a:p>
          <a:p>
            <a:pPr lvl="1"/>
            <a:r>
              <a:rPr lang="en-US" dirty="0"/>
              <a:t>High temperature</a:t>
            </a:r>
          </a:p>
          <a:p>
            <a:pPr lvl="1"/>
            <a:endParaRPr lang="en-US" dirty="0"/>
          </a:p>
        </p:txBody>
      </p:sp>
    </p:spTree>
    <p:extLst>
      <p:ext uri="{BB962C8B-B14F-4D97-AF65-F5344CB8AC3E}">
        <p14:creationId xmlns:p14="http://schemas.microsoft.com/office/powerpoint/2010/main" val="2017270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783DC-855C-454B-BB47-A8C11550F607}"/>
              </a:ext>
            </a:extLst>
          </p:cNvPr>
          <p:cNvSpPr>
            <a:spLocks noGrp="1"/>
          </p:cNvSpPr>
          <p:nvPr>
            <p:ph type="title"/>
          </p:nvPr>
        </p:nvSpPr>
        <p:spPr>
          <a:xfrm>
            <a:off x="0" y="0"/>
            <a:ext cx="11873948" cy="1258957"/>
          </a:xfrm>
        </p:spPr>
        <p:txBody>
          <a:bodyPr>
            <a:normAutofit fontScale="90000"/>
          </a:bodyPr>
          <a:lstStyle/>
          <a:p>
            <a:pPr algn="ctr"/>
            <a:r>
              <a:rPr lang="en-US" b="1" dirty="0"/>
              <a:t>On going practices to protect /modify cultivation based on sensitivity of weather to Crops in Bangladesh</a:t>
            </a:r>
          </a:p>
        </p:txBody>
      </p:sp>
      <p:sp>
        <p:nvSpPr>
          <p:cNvPr id="3" name="Content Placeholder 2">
            <a:extLst>
              <a:ext uri="{FF2B5EF4-FFF2-40B4-BE49-F238E27FC236}">
                <a16:creationId xmlns:a16="http://schemas.microsoft.com/office/drawing/2014/main" id="{89FBB6F8-E147-4222-A585-00ABBE9296D9}"/>
              </a:ext>
            </a:extLst>
          </p:cNvPr>
          <p:cNvSpPr>
            <a:spLocks noGrp="1"/>
          </p:cNvSpPr>
          <p:nvPr>
            <p:ph idx="1"/>
          </p:nvPr>
        </p:nvSpPr>
        <p:spPr>
          <a:xfrm>
            <a:off x="503583" y="1258956"/>
            <a:ext cx="11184834" cy="5599043"/>
          </a:xfrm>
        </p:spPr>
        <p:txBody>
          <a:bodyPr>
            <a:normAutofit fontScale="25000" lnSpcReduction="20000"/>
          </a:bodyPr>
          <a:lstStyle/>
          <a:p>
            <a:r>
              <a:rPr lang="en-US" sz="5600" b="1" dirty="0"/>
              <a:t>Cover the crops with polythene in case of sever cold and dense fog.</a:t>
            </a:r>
          </a:p>
          <a:p>
            <a:r>
              <a:rPr lang="en-US" sz="5600" b="1" dirty="0" err="1"/>
              <a:t>Resowing</a:t>
            </a:r>
            <a:r>
              <a:rPr lang="en-US" sz="5600" b="1" dirty="0"/>
              <a:t> of crops damaged by floods and drought, heavy rainfall.</a:t>
            </a:r>
          </a:p>
          <a:p>
            <a:r>
              <a:rPr lang="en-US" sz="5600" b="1" dirty="0" err="1"/>
              <a:t>Resowing</a:t>
            </a:r>
            <a:r>
              <a:rPr lang="en-US" sz="5600" b="1" dirty="0"/>
              <a:t> of Nabi variety of rice after receding of flood.</a:t>
            </a:r>
          </a:p>
          <a:p>
            <a:r>
              <a:rPr lang="en-US" sz="5600" b="1" dirty="0"/>
              <a:t>Double transplanting ( Balan </a:t>
            </a:r>
            <a:r>
              <a:rPr lang="en-US" sz="5600" b="1" dirty="0" err="1"/>
              <a:t>padhuti</a:t>
            </a:r>
            <a:r>
              <a:rPr lang="en-US" sz="5600" b="1" dirty="0"/>
              <a:t>)</a:t>
            </a:r>
          </a:p>
          <a:p>
            <a:r>
              <a:rPr lang="en-US" sz="5600" b="1" dirty="0"/>
              <a:t>Undertake medium and short duration of crops varieties</a:t>
            </a:r>
          </a:p>
          <a:p>
            <a:r>
              <a:rPr lang="en-US" sz="5600" b="1" dirty="0"/>
              <a:t>Preparation of seed bed on high land</a:t>
            </a:r>
          </a:p>
          <a:p>
            <a:r>
              <a:rPr lang="en-US" sz="5600" b="1" dirty="0"/>
              <a:t>Dry seedbed</a:t>
            </a:r>
          </a:p>
          <a:p>
            <a:r>
              <a:rPr lang="en-US" sz="5600" b="1" dirty="0"/>
              <a:t>Irrigation</a:t>
            </a:r>
          </a:p>
          <a:p>
            <a:r>
              <a:rPr lang="en-US" sz="5600" b="1" dirty="0"/>
              <a:t>Remove water from the field through drainage system</a:t>
            </a:r>
          </a:p>
          <a:p>
            <a:r>
              <a:rPr lang="en-US" sz="5600" b="1" dirty="0"/>
              <a:t>Providing support by bamboo from lodging of plant</a:t>
            </a:r>
          </a:p>
          <a:p>
            <a:r>
              <a:rPr lang="en-US" sz="5600" b="1" dirty="0"/>
              <a:t>Production of seedling under polythene shed.</a:t>
            </a:r>
          </a:p>
          <a:p>
            <a:r>
              <a:rPr lang="en-US" sz="5600" b="1" dirty="0"/>
              <a:t>Mulching</a:t>
            </a:r>
          </a:p>
          <a:p>
            <a:r>
              <a:rPr lang="en-US" sz="5600" b="1" dirty="0"/>
              <a:t>Spaying water on plant to save the crop from severe cold and dense fog.</a:t>
            </a:r>
          </a:p>
          <a:p>
            <a:r>
              <a:rPr lang="en-US" sz="5600" b="1" dirty="0"/>
              <a:t>Raising of Bunds</a:t>
            </a:r>
          </a:p>
          <a:p>
            <a:r>
              <a:rPr lang="en-US" sz="5600" b="1" dirty="0"/>
              <a:t>Cultivation of tolerant varieties with respect to aberrant weather</a:t>
            </a:r>
          </a:p>
          <a:p>
            <a:r>
              <a:rPr lang="en-US" sz="5600" b="1" dirty="0"/>
              <a:t>Early sowing and early harvesting</a:t>
            </a:r>
          </a:p>
          <a:p>
            <a:r>
              <a:rPr lang="en-US" sz="5600" b="1" dirty="0"/>
              <a:t>Mode of cultivation of crops based on the decision in the farmers’ gathering</a:t>
            </a:r>
          </a:p>
          <a:p>
            <a:r>
              <a:rPr lang="en-US" sz="5600" b="1" dirty="0"/>
              <a:t>Use of light and pheromone traps for control of insects</a:t>
            </a:r>
          </a:p>
          <a:p>
            <a:r>
              <a:rPr lang="en-US" sz="5600" b="1" dirty="0"/>
              <a:t>Use of pesticides and fungicides to control pests and diseases under the </a:t>
            </a:r>
            <a:r>
              <a:rPr lang="en-US" sz="5600" b="1" dirty="0" err="1"/>
              <a:t>favourable</a:t>
            </a:r>
            <a:r>
              <a:rPr lang="en-US" sz="5600" b="1" dirty="0"/>
              <a:t> conditions for  its incidence</a:t>
            </a:r>
          </a:p>
          <a:p>
            <a:r>
              <a:rPr lang="en-US" sz="5600" b="1" dirty="0"/>
              <a:t>Cultivation of crops as per </a:t>
            </a:r>
            <a:r>
              <a:rPr lang="en-US" sz="5600" b="1" dirty="0" err="1"/>
              <a:t>rge</a:t>
            </a:r>
            <a:r>
              <a:rPr lang="en-US" sz="5600" b="1" dirty="0"/>
              <a:t> weather forecast</a:t>
            </a:r>
          </a:p>
          <a:p>
            <a:endParaRPr lang="en-US" dirty="0"/>
          </a:p>
        </p:txBody>
      </p:sp>
    </p:spTree>
    <p:extLst>
      <p:ext uri="{BB962C8B-B14F-4D97-AF65-F5344CB8AC3E}">
        <p14:creationId xmlns:p14="http://schemas.microsoft.com/office/powerpoint/2010/main" val="1914927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C0D04-48BB-42AB-B9D1-6AFF026D06D5}"/>
              </a:ext>
            </a:extLst>
          </p:cNvPr>
          <p:cNvSpPr>
            <a:spLocks noGrp="1"/>
          </p:cNvSpPr>
          <p:nvPr>
            <p:ph type="title"/>
          </p:nvPr>
        </p:nvSpPr>
        <p:spPr>
          <a:xfrm>
            <a:off x="324092" y="122057"/>
            <a:ext cx="10868627" cy="792343"/>
          </a:xfrm>
        </p:spPr>
        <p:txBody>
          <a:bodyPr>
            <a:normAutofit/>
          </a:bodyPr>
          <a:lstStyle/>
          <a:p>
            <a:pPr algn="ctr"/>
            <a:r>
              <a:rPr lang="en-IN" sz="4000" dirty="0">
                <a:latin typeface="Nikosh" panose="02000000000000000000" pitchFamily="2" charset="0"/>
                <a:cs typeface="Nikosh" panose="02000000000000000000" pitchFamily="2" charset="0"/>
              </a:rPr>
              <a:t>Sensitivity of </a:t>
            </a:r>
            <a:r>
              <a:rPr lang="en-IN" sz="4000" dirty="0" err="1">
                <a:latin typeface="Nikosh" panose="02000000000000000000" pitchFamily="2" charset="0"/>
                <a:cs typeface="Nikosh" panose="02000000000000000000" pitchFamily="2" charset="0"/>
              </a:rPr>
              <a:t>Boro</a:t>
            </a:r>
            <a:r>
              <a:rPr lang="en-IN" sz="4000" dirty="0">
                <a:latin typeface="Nikosh" panose="02000000000000000000" pitchFamily="2" charset="0"/>
                <a:cs typeface="Nikosh" panose="02000000000000000000" pitchFamily="2" charset="0"/>
              </a:rPr>
              <a:t> Paddy under Cold Wave</a:t>
            </a:r>
            <a:endParaRPr lang="en-US" sz="4000" dirty="0">
              <a:latin typeface="Nikosh" panose="02000000000000000000" pitchFamily="2" charset="0"/>
              <a:cs typeface="Nikosh" panose="02000000000000000000" pitchFamily="2" charset="0"/>
            </a:endParaRPr>
          </a:p>
        </p:txBody>
      </p:sp>
      <p:pic>
        <p:nvPicPr>
          <p:cNvPr id="6" name="Picture 5" descr="seed bed of borrow rice এর ছবির ফলাফল">
            <a:extLst>
              <a:ext uri="{FF2B5EF4-FFF2-40B4-BE49-F238E27FC236}">
                <a16:creationId xmlns:a16="http://schemas.microsoft.com/office/drawing/2014/main" id="{2E325180-0BE3-41B8-B90B-4E420DFE1D1D}"/>
              </a:ext>
            </a:extLst>
          </p:cNvPr>
          <p:cNvPicPr/>
          <p:nvPr/>
        </p:nvPicPr>
        <p:blipFill>
          <a:blip r:embed="rId2" cstate="print"/>
          <a:srcRect/>
          <a:stretch>
            <a:fillRect/>
          </a:stretch>
        </p:blipFill>
        <p:spPr bwMode="auto">
          <a:xfrm>
            <a:off x="7824485" y="864243"/>
            <a:ext cx="3460829" cy="3059575"/>
          </a:xfrm>
          <a:prstGeom prst="rect">
            <a:avLst/>
          </a:prstGeom>
          <a:noFill/>
          <a:ln w="9525">
            <a:noFill/>
            <a:miter lim="800000"/>
            <a:headEnd/>
            <a:tailEnd/>
          </a:ln>
        </p:spPr>
      </p:pic>
      <p:pic>
        <p:nvPicPr>
          <p:cNvPr id="7" name="Picture 6">
            <a:extLst>
              <a:ext uri="{FF2B5EF4-FFF2-40B4-BE49-F238E27FC236}">
                <a16:creationId xmlns:a16="http://schemas.microsoft.com/office/drawing/2014/main" id="{FEB9FC83-9B50-4DA0-A5D9-812C68EC6C5D}"/>
              </a:ext>
            </a:extLst>
          </p:cNvPr>
          <p:cNvPicPr/>
          <p:nvPr/>
        </p:nvPicPr>
        <p:blipFill>
          <a:blip r:embed="rId3" cstate="print"/>
          <a:srcRect/>
          <a:stretch>
            <a:fillRect/>
          </a:stretch>
        </p:blipFill>
        <p:spPr bwMode="auto">
          <a:xfrm>
            <a:off x="7824486" y="4012556"/>
            <a:ext cx="3460830" cy="2723387"/>
          </a:xfrm>
          <a:prstGeom prst="rect">
            <a:avLst/>
          </a:prstGeom>
          <a:noFill/>
          <a:ln w="9525">
            <a:noFill/>
            <a:miter lim="800000"/>
            <a:headEnd/>
            <a:tailEnd/>
          </a:ln>
        </p:spPr>
      </p:pic>
      <p:sp>
        <p:nvSpPr>
          <p:cNvPr id="3" name="TextBox 2">
            <a:extLst>
              <a:ext uri="{FF2B5EF4-FFF2-40B4-BE49-F238E27FC236}">
                <a16:creationId xmlns:a16="http://schemas.microsoft.com/office/drawing/2014/main" id="{1E6EE24F-1561-4F6E-AA84-FA1132E5AA18}"/>
              </a:ext>
            </a:extLst>
          </p:cNvPr>
          <p:cNvSpPr txBox="1"/>
          <p:nvPr/>
        </p:nvSpPr>
        <p:spPr>
          <a:xfrm>
            <a:off x="596348" y="1192696"/>
            <a:ext cx="6811617" cy="4401205"/>
          </a:xfrm>
          <a:prstGeom prst="rect">
            <a:avLst/>
          </a:prstGeom>
          <a:noFill/>
        </p:spPr>
        <p:txBody>
          <a:bodyPr wrap="square" rtlCol="0">
            <a:spAutoFit/>
          </a:bodyPr>
          <a:lstStyle/>
          <a:p>
            <a:pPr marL="457200" indent="-457200" algn="just">
              <a:buFont typeface="Arial" panose="020B0604020202020204" pitchFamily="34" charset="0"/>
              <a:buChar char="•"/>
            </a:pPr>
            <a:r>
              <a:rPr lang="en-US" sz="2800" dirty="0"/>
              <a:t>Cold wave hampers germination of </a:t>
            </a:r>
            <a:r>
              <a:rPr lang="en-US" sz="2800" dirty="0" err="1"/>
              <a:t>Boro</a:t>
            </a:r>
            <a:r>
              <a:rPr lang="en-US" sz="2800" dirty="0"/>
              <a:t> Paddy.</a:t>
            </a:r>
          </a:p>
          <a:p>
            <a:pPr marL="457200" indent="-457200" algn="just">
              <a:buFont typeface="Arial" panose="020B0604020202020204" pitchFamily="34" charset="0"/>
              <a:buChar char="•"/>
            </a:pPr>
            <a:r>
              <a:rPr lang="en-US" sz="2800" dirty="0"/>
              <a:t>Cover the entire nursery bed in the day time with polythene sheets and remove in the evening to avoid the effect of cool temperatures on germination and growth of nursery. Irrigate the nursery with water in night time and remove water in early morning to speed up nursery growth in cold weather conditions</a:t>
            </a:r>
            <a:endParaRPr lang="en-IN" sz="2800" dirty="0"/>
          </a:p>
        </p:txBody>
      </p:sp>
    </p:spTree>
    <p:extLst>
      <p:ext uri="{BB962C8B-B14F-4D97-AF65-F5344CB8AC3E}">
        <p14:creationId xmlns:p14="http://schemas.microsoft.com/office/powerpoint/2010/main" val="3865869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5D45-2498-430C-BEB4-38885DE53C04}"/>
              </a:ext>
            </a:extLst>
          </p:cNvPr>
          <p:cNvSpPr>
            <a:spLocks noGrp="1"/>
          </p:cNvSpPr>
          <p:nvPr>
            <p:ph type="title"/>
          </p:nvPr>
        </p:nvSpPr>
        <p:spPr>
          <a:xfrm>
            <a:off x="636104" y="92766"/>
            <a:ext cx="5459896" cy="952318"/>
          </a:xfrm>
        </p:spPr>
        <p:txBody>
          <a:bodyPr>
            <a:normAutofit fontScale="90000"/>
          </a:bodyPr>
          <a:lstStyle/>
          <a:p>
            <a:r>
              <a:rPr lang="en-IN" dirty="0"/>
              <a:t>Sensitivity of Banana Plant under High Wind </a:t>
            </a:r>
          </a:p>
        </p:txBody>
      </p:sp>
      <p:pic>
        <p:nvPicPr>
          <p:cNvPr id="4" name="Content Placeholder 3">
            <a:extLst>
              <a:ext uri="{FF2B5EF4-FFF2-40B4-BE49-F238E27FC236}">
                <a16:creationId xmlns:a16="http://schemas.microsoft.com/office/drawing/2014/main" id="{21B66CDC-BE44-49AF-8449-CFFA544633F8}"/>
              </a:ext>
            </a:extLst>
          </p:cNvPr>
          <p:cNvPicPr>
            <a:picLocks noGrp="1" noChangeAspect="1"/>
          </p:cNvPicPr>
          <p:nvPr>
            <p:ph idx="1"/>
          </p:nvPr>
        </p:nvPicPr>
        <p:blipFill>
          <a:blip r:embed="rId2"/>
          <a:stretch>
            <a:fillRect/>
          </a:stretch>
        </p:blipFill>
        <p:spPr>
          <a:xfrm>
            <a:off x="7832035" y="107567"/>
            <a:ext cx="3591339" cy="3624125"/>
          </a:xfrm>
          <a:prstGeom prst="rect">
            <a:avLst/>
          </a:prstGeom>
        </p:spPr>
      </p:pic>
      <p:sp>
        <p:nvSpPr>
          <p:cNvPr id="5" name="TextBox 4">
            <a:extLst>
              <a:ext uri="{FF2B5EF4-FFF2-40B4-BE49-F238E27FC236}">
                <a16:creationId xmlns:a16="http://schemas.microsoft.com/office/drawing/2014/main" id="{87628B4B-E2C9-46D7-B1AE-FA0A9613DA80}"/>
              </a:ext>
            </a:extLst>
          </p:cNvPr>
          <p:cNvSpPr txBox="1"/>
          <p:nvPr/>
        </p:nvSpPr>
        <p:spPr>
          <a:xfrm>
            <a:off x="225287" y="2133600"/>
            <a:ext cx="5035826" cy="3046988"/>
          </a:xfrm>
          <a:prstGeom prst="rect">
            <a:avLst/>
          </a:prstGeom>
          <a:noFill/>
        </p:spPr>
        <p:txBody>
          <a:bodyPr wrap="square" rtlCol="0">
            <a:spAutoFit/>
          </a:bodyPr>
          <a:lstStyle/>
          <a:p>
            <a:pPr algn="just"/>
            <a:r>
              <a:rPr lang="en-IN" sz="2800" b="1" dirty="0"/>
              <a:t>High wind cause injury to Banana &amp; Sugarcane Crop and Vegetables</a:t>
            </a:r>
          </a:p>
          <a:p>
            <a:pPr algn="just"/>
            <a:r>
              <a:rPr lang="en-IN" b="1" dirty="0"/>
              <a:t>Farmers are advised to provide mechanical support to Banana Crop due to expected gusty wind.</a:t>
            </a:r>
          </a:p>
          <a:p>
            <a:pPr algn="just"/>
            <a:r>
              <a:rPr lang="en-IN" b="1" dirty="0"/>
              <a:t>Undertake propping in sugarcane, provide mechanical support to young fruit plants and staking of vegetables to prevent the crops from lodging due to strong winds</a:t>
            </a:r>
          </a:p>
        </p:txBody>
      </p:sp>
      <p:pic>
        <p:nvPicPr>
          <p:cNvPr id="1026" name="Picture 2">
            <a:extLst>
              <a:ext uri="{FF2B5EF4-FFF2-40B4-BE49-F238E27FC236}">
                <a16:creationId xmlns:a16="http://schemas.microsoft.com/office/drawing/2014/main" id="{3B223CC4-D92C-4C8E-B8B6-D78AADEC9D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0060" y="3831535"/>
            <a:ext cx="4035287" cy="3026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5993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TotalTime>
  <Words>1718</Words>
  <Application>Microsoft Office PowerPoint</Application>
  <PresentationFormat>Widescreen</PresentationFormat>
  <Paragraphs>121</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Calibri Light</vt:lpstr>
      <vt:lpstr>Nikosh</vt:lpstr>
      <vt:lpstr>Times New Roman</vt:lpstr>
      <vt:lpstr>Wingdings</vt:lpstr>
      <vt:lpstr>Office Theme</vt:lpstr>
      <vt:lpstr>Sensitivity of Crops to Weather &amp; Climate</vt:lpstr>
      <vt:lpstr>PowerPoint Presentation</vt:lpstr>
      <vt:lpstr>PowerPoint Presentation</vt:lpstr>
      <vt:lpstr>PowerPoint Presentation</vt:lpstr>
      <vt:lpstr>PowerPoint Presentation</vt:lpstr>
      <vt:lpstr>Weather/Climate Sensitive to cultivation of crops in Bangladesh</vt:lpstr>
      <vt:lpstr>On going practices to protect /modify cultivation based on sensitivity of weather to Crops in Bangladesh</vt:lpstr>
      <vt:lpstr>Sensitivity of Boro Paddy under Cold Wave</vt:lpstr>
      <vt:lpstr>Sensitivity of Banana Plant under High Wind </vt:lpstr>
      <vt:lpstr>Sensitivity of Standing Crops to Hailstorm </vt:lpstr>
      <vt:lpstr>Solar Radiation &amp; Crop Growth</vt:lpstr>
      <vt:lpstr>Meteorological Factors in Photosynthesis</vt:lpstr>
      <vt:lpstr>Soil Temperature &amp; Plant Growth</vt:lpstr>
      <vt:lpstr>Cardinal Temperature</vt:lpstr>
      <vt:lpstr>Air Temperature &amp; Plant Growth</vt:lpstr>
      <vt:lpstr>Growing Degree Days</vt:lpstr>
      <vt:lpstr>Moisture Factor in Plant Growth</vt:lpstr>
      <vt:lpstr>Hail on Crop Growth</vt:lpstr>
      <vt:lpstr>Humidity on Crop Growth</vt:lpstr>
      <vt:lpstr>Soil Moisture &amp; Crop Growth</vt:lpstr>
      <vt:lpstr>PowerPoint Presentation</vt:lpstr>
      <vt:lpstr>PowerPoint Presentation</vt:lpstr>
      <vt:lpstr>PowerPoint Presentation</vt:lpstr>
      <vt:lpstr>PowerPoint Presentation</vt:lpstr>
      <vt:lpstr>Crop Weather Calendar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Nabansu</dc:creator>
  <cp:lastModifiedBy>Nabansu</cp:lastModifiedBy>
  <cp:revision>15</cp:revision>
  <dcterms:created xsi:type="dcterms:W3CDTF">2020-01-14T08:09:03Z</dcterms:created>
  <dcterms:modified xsi:type="dcterms:W3CDTF">2020-01-14T11:30:36Z</dcterms:modified>
</cp:coreProperties>
</file>